
<file path=[Content_Types].xml><?xml version="1.0" encoding="utf-8"?>
<Types xmlns="http://schemas.openxmlformats.org/package/2006/content-types">
  <Default Extension="png" ContentType="image/png"/>
  <Default Extension="glb" ContentType="model/gltf.binary"/>
  <Default Extension="jpeg" ContentType="image/jpeg"/>
  <Default Extension="rels" ContentType="application/vnd.openxmlformats-package.relationships+xml"/>
  <Default Extension="xml" ContentType="application/xml"/>
  <Default Extension="gif" ContentType="image/gif"/>
  <Default Extension="m4v"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43"/>
  </p:notesMasterIdLst>
  <p:sldIdLst>
    <p:sldId id="299" r:id="rId2"/>
    <p:sldId id="311" r:id="rId3"/>
    <p:sldId id="280" r:id="rId4"/>
    <p:sldId id="306" r:id="rId5"/>
    <p:sldId id="318" r:id="rId6"/>
    <p:sldId id="319" r:id="rId7"/>
    <p:sldId id="317" r:id="rId8"/>
    <p:sldId id="264" r:id="rId9"/>
    <p:sldId id="265" r:id="rId10"/>
    <p:sldId id="315" r:id="rId11"/>
    <p:sldId id="297" r:id="rId12"/>
    <p:sldId id="316" r:id="rId13"/>
    <p:sldId id="309" r:id="rId14"/>
    <p:sldId id="270" r:id="rId15"/>
    <p:sldId id="281" r:id="rId16"/>
    <p:sldId id="285" r:id="rId17"/>
    <p:sldId id="286" r:id="rId18"/>
    <p:sldId id="261" r:id="rId19"/>
    <p:sldId id="287" r:id="rId20"/>
    <p:sldId id="288" r:id="rId21"/>
    <p:sldId id="260" r:id="rId22"/>
    <p:sldId id="307" r:id="rId23"/>
    <p:sldId id="308" r:id="rId24"/>
    <p:sldId id="302" r:id="rId25"/>
    <p:sldId id="263" r:id="rId26"/>
    <p:sldId id="290" r:id="rId27"/>
    <p:sldId id="291" r:id="rId28"/>
    <p:sldId id="282" r:id="rId29"/>
    <p:sldId id="267" r:id="rId30"/>
    <p:sldId id="294" r:id="rId31"/>
    <p:sldId id="324" r:id="rId32"/>
    <p:sldId id="312" r:id="rId33"/>
    <p:sldId id="325" r:id="rId34"/>
    <p:sldId id="323" r:id="rId35"/>
    <p:sldId id="275" r:id="rId36"/>
    <p:sldId id="301" r:id="rId37"/>
    <p:sldId id="293" r:id="rId38"/>
    <p:sldId id="266" r:id="rId39"/>
    <p:sldId id="321" r:id="rId40"/>
    <p:sldId id="322" r:id="rId41"/>
    <p:sldId id="310"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108" autoAdjust="0"/>
  </p:normalViewPr>
  <p:slideViewPr>
    <p:cSldViewPr>
      <p:cViewPr varScale="1">
        <p:scale>
          <a:sx n="102" d="100"/>
          <a:sy n="102" d="100"/>
        </p:scale>
        <p:origin x="750" y="3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4935"/>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22:32:18.697"/>
    </inkml:context>
    <inkml:brush xml:id="br0">
      <inkml:brushProperty name="width" value="0.025" units="cm"/>
      <inkml:brushProperty name="height" value="0.025" units="cm"/>
    </inkml:brush>
  </inkml:definitions>
  <inkml:trace contextRef="#ctx0" brushRef="#br0">751 251 2560,'-47'0'1056,"47"0"-576,-12 0-704,12 0 160,0 0-576,0-12-128,-12 12-128,0-13 64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79D56B-AE0E-4468-8967-4922BC3D30B1}" type="datetimeFigureOut">
              <a:rPr lang="en-US" smtClean="0"/>
              <a:t>6/11/2018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F9BFE3-249C-4256-A1A0-348979CBD1CC}" type="slidenum">
              <a:rPr lang="en-US" smtClean="0"/>
              <a:t>‹#›</a:t>
            </a:fld>
            <a:endParaRPr lang="en-US"/>
          </a:p>
        </p:txBody>
      </p:sp>
    </p:spTree>
    <p:extLst>
      <p:ext uri="{BB962C8B-B14F-4D97-AF65-F5344CB8AC3E}">
        <p14:creationId xmlns:p14="http://schemas.microsoft.com/office/powerpoint/2010/main" val="1814751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look at this animation of our planet from NASA we see that more of Earth’s surface is covered with water in the form of the oceans than land. We can also see a lot of water vapor in the atmosphere. Water is why our planet has life. Water as a substance is incredibly important in oceanography and also to our planet as a whole.</a:t>
            </a:r>
          </a:p>
        </p:txBody>
      </p:sp>
      <p:sp>
        <p:nvSpPr>
          <p:cNvPr id="4" name="Slide Number Placeholder 3"/>
          <p:cNvSpPr>
            <a:spLocks noGrp="1"/>
          </p:cNvSpPr>
          <p:nvPr>
            <p:ph type="sldNum" sz="quarter" idx="10"/>
          </p:nvPr>
        </p:nvSpPr>
        <p:spPr/>
        <p:txBody>
          <a:bodyPr/>
          <a:lstStyle/>
          <a:p>
            <a:fld id="{9CF9BFE3-249C-4256-A1A0-348979CBD1CC}" type="slidenum">
              <a:rPr lang="en-US" smtClean="0"/>
              <a:t>1</a:t>
            </a:fld>
            <a:endParaRPr lang="en-US"/>
          </a:p>
        </p:txBody>
      </p:sp>
    </p:spTree>
    <p:extLst>
      <p:ext uri="{BB962C8B-B14F-4D97-AF65-F5344CB8AC3E}">
        <p14:creationId xmlns:p14="http://schemas.microsoft.com/office/powerpoint/2010/main" val="3701619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surface tension is because water forms a weak membrane on its surface. Why does it do that? Well, remember cohesion. Water molecules like to stick together, forming hydrogen bonds. Within your water bottle the molecules are constantly forming and breaking bonds with each other in all directions.  But, at the very surface, the water molecules can only bond with the molecules below or beside them, not above them, because there aren’t any. So the bonds they make with the fewer molecules around them are more concentrated, and that is what creates the membrane that gives water surface tension.</a:t>
            </a:r>
          </a:p>
          <a:p>
            <a:endParaRPr lang="en-US" dirty="0"/>
          </a:p>
        </p:txBody>
      </p:sp>
      <p:sp>
        <p:nvSpPr>
          <p:cNvPr id="4" name="Slide Number Placeholder 3"/>
          <p:cNvSpPr>
            <a:spLocks noGrp="1"/>
          </p:cNvSpPr>
          <p:nvPr>
            <p:ph type="sldNum" sz="quarter" idx="10"/>
          </p:nvPr>
        </p:nvSpPr>
        <p:spPr/>
        <p:txBody>
          <a:bodyPr/>
          <a:lstStyle/>
          <a:p>
            <a:fld id="{9CF9BFE3-249C-4256-A1A0-348979CBD1CC}" type="slidenum">
              <a:rPr lang="en-US" smtClean="0"/>
              <a:t>10</a:t>
            </a:fld>
            <a:endParaRPr lang="en-US"/>
          </a:p>
        </p:txBody>
      </p:sp>
    </p:spTree>
    <p:extLst>
      <p:ext uri="{BB962C8B-B14F-4D97-AF65-F5344CB8AC3E}">
        <p14:creationId xmlns:p14="http://schemas.microsoft.com/office/powerpoint/2010/main" val="3323824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water molecules also like to stick to other substances, which we call adhesion. Look at this picture of water droplets on a window pane. This is something we’ve observed all of our lives, yet you’ve probably never stopped to think about what is going on here. Why does the water form droplets? The droplets form because the water has cohesion. The water molecules like to stick together, so they “bundle up” to form water  droplets. But water flow downhill due to gravity, right? So why do the droplets stay on the window? We know that if the droplets get big enough, they will roll down the window as some already have. But the smaller ones stay put, because the attraction between the water and the window surface is stronger than gravity, up to a point.</a:t>
            </a:r>
          </a:p>
        </p:txBody>
      </p:sp>
      <p:sp>
        <p:nvSpPr>
          <p:cNvPr id="4" name="Slide Number Placeholder 3"/>
          <p:cNvSpPr>
            <a:spLocks noGrp="1"/>
          </p:cNvSpPr>
          <p:nvPr>
            <p:ph type="sldNum" sz="quarter" idx="10"/>
          </p:nvPr>
        </p:nvSpPr>
        <p:spPr/>
        <p:txBody>
          <a:bodyPr/>
          <a:lstStyle/>
          <a:p>
            <a:fld id="{9CF9BFE3-249C-4256-A1A0-348979CBD1CC}" type="slidenum">
              <a:rPr lang="en-US" smtClean="0"/>
              <a:t>11</a:t>
            </a:fld>
            <a:endParaRPr lang="en-US"/>
          </a:p>
        </p:txBody>
      </p:sp>
    </p:spTree>
    <p:extLst>
      <p:ext uri="{BB962C8B-B14F-4D97-AF65-F5344CB8AC3E}">
        <p14:creationId xmlns:p14="http://schemas.microsoft.com/office/powerpoint/2010/main" val="2456323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water is attracted to other substances. This explains one of the key facts that most people know about the ocean- it’s salty! After the chemical formula for water, probably the second-most widely known chemical formula is table salt, NaCl. Sodium (the chemical abbreviation Na) by itself has a positive change, while chlorine (Cl) has a negative charge. In your salt shaker, they form a molecule and a solid because the positive sodium bonds with the negative chlorine. But in water, salt quickly dissolves because the water molecules, with their polarity, are also attracted to both the sodium and the chlorine. The negative oxygen ends of the water molecule are attracted to the sodium and the positive hydrogen ends are attracted to the negative chlorine. The water molecules surrounded these charged atoms (known as ions) and keep them from interacting and bonding to make a solid salt.</a:t>
            </a:r>
          </a:p>
          <a:p>
            <a:endParaRPr lang="en-US" dirty="0"/>
          </a:p>
        </p:txBody>
      </p:sp>
      <p:sp>
        <p:nvSpPr>
          <p:cNvPr id="4" name="Slide Number Placeholder 3"/>
          <p:cNvSpPr>
            <a:spLocks noGrp="1"/>
          </p:cNvSpPr>
          <p:nvPr>
            <p:ph type="sldNum" sz="quarter" idx="10"/>
          </p:nvPr>
        </p:nvSpPr>
        <p:spPr/>
        <p:txBody>
          <a:bodyPr/>
          <a:lstStyle/>
          <a:p>
            <a:fld id="{9CF9BFE3-249C-4256-A1A0-348979CBD1CC}" type="slidenum">
              <a:rPr lang="en-US" smtClean="0"/>
              <a:t>12</a:t>
            </a:fld>
            <a:endParaRPr lang="en-US"/>
          </a:p>
        </p:txBody>
      </p:sp>
    </p:spTree>
    <p:extLst>
      <p:ext uri="{BB962C8B-B14F-4D97-AF65-F5344CB8AC3E}">
        <p14:creationId xmlns:p14="http://schemas.microsoft.com/office/powerpoint/2010/main" val="3667109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Lots of other substances besides salt will dissolve in water in the same way- think Kool-Aid! For this reason we refer to water as the universal solvent. Ocean water has lots of dissolved salt in it, but it is rare for even freshwater to be completely pure. Most water, including your drinking water, has at least some substances dissolved in it.</a:t>
            </a:r>
          </a:p>
        </p:txBody>
      </p:sp>
      <p:sp>
        <p:nvSpPr>
          <p:cNvPr id="4" name="Slide Number Placeholder 3"/>
          <p:cNvSpPr>
            <a:spLocks noGrp="1"/>
          </p:cNvSpPr>
          <p:nvPr>
            <p:ph type="sldNum" sz="quarter" idx="10"/>
          </p:nvPr>
        </p:nvSpPr>
        <p:spPr/>
        <p:txBody>
          <a:bodyPr/>
          <a:lstStyle/>
          <a:p>
            <a:fld id="{9CF9BFE3-249C-4256-A1A0-348979CBD1CC}" type="slidenum">
              <a:rPr lang="en-US" smtClean="0"/>
              <a:t>13</a:t>
            </a:fld>
            <a:endParaRPr lang="en-US"/>
          </a:p>
        </p:txBody>
      </p:sp>
    </p:spTree>
    <p:extLst>
      <p:ext uri="{BB962C8B-B14F-4D97-AF65-F5344CB8AC3E}">
        <p14:creationId xmlns:p14="http://schemas.microsoft.com/office/powerpoint/2010/main" val="1423796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tossed around the word “salt” without really defining it, but “salt” is a broader word that its use in “table salt” would indicate. A salt is a substance that forms from a positive ion and  a negative ion bonding together to neutralize each other. So table salt is one, but we can also get </a:t>
            </a:r>
            <a:r>
              <a:rPr lang="en-US" dirty="0" err="1"/>
              <a:t>KCl</a:t>
            </a:r>
            <a:r>
              <a:rPr lang="en-US" dirty="0"/>
              <a:t>, potassium plus chlorine, and many more. Ocean water contains many positive and negative ions that stay dissolved because of the polar nature of the water molecule.</a:t>
            </a:r>
          </a:p>
        </p:txBody>
      </p:sp>
      <p:sp>
        <p:nvSpPr>
          <p:cNvPr id="4" name="Slide Number Placeholder 3"/>
          <p:cNvSpPr>
            <a:spLocks noGrp="1"/>
          </p:cNvSpPr>
          <p:nvPr>
            <p:ph type="sldNum" sz="quarter" idx="10"/>
          </p:nvPr>
        </p:nvSpPr>
        <p:spPr/>
        <p:txBody>
          <a:bodyPr/>
          <a:lstStyle/>
          <a:p>
            <a:fld id="{9CF9BFE3-249C-4256-A1A0-348979CBD1CC}" type="slidenum">
              <a:rPr lang="en-US" smtClean="0"/>
              <a:t>14</a:t>
            </a:fld>
            <a:endParaRPr lang="en-US"/>
          </a:p>
        </p:txBody>
      </p:sp>
    </p:spTree>
    <p:extLst>
      <p:ext uri="{BB962C8B-B14F-4D97-AF65-F5344CB8AC3E}">
        <p14:creationId xmlns:p14="http://schemas.microsoft.com/office/powerpoint/2010/main" val="1385032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know that water can exist at a range of temperature. It can very cold or very hot. Yet most of us would be hard-pressed to define what we mean by “heat” or “hot”. So let’s talk about these concepts as they relate to water and the ocean.</a:t>
            </a:r>
          </a:p>
        </p:txBody>
      </p:sp>
      <p:sp>
        <p:nvSpPr>
          <p:cNvPr id="4" name="Slide Number Placeholder 3"/>
          <p:cNvSpPr>
            <a:spLocks noGrp="1"/>
          </p:cNvSpPr>
          <p:nvPr>
            <p:ph type="sldNum" sz="quarter" idx="10"/>
          </p:nvPr>
        </p:nvSpPr>
        <p:spPr/>
        <p:txBody>
          <a:bodyPr/>
          <a:lstStyle/>
          <a:p>
            <a:fld id="{9CF9BFE3-249C-4256-A1A0-348979CBD1CC}" type="slidenum">
              <a:rPr lang="en-US" smtClean="0"/>
              <a:t>15</a:t>
            </a:fld>
            <a:endParaRPr lang="en-US"/>
          </a:p>
        </p:txBody>
      </p:sp>
    </p:spTree>
    <p:extLst>
      <p:ext uri="{BB962C8B-B14F-4D97-AF65-F5344CB8AC3E}">
        <p14:creationId xmlns:p14="http://schemas.microsoft.com/office/powerpoint/2010/main" val="2109673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that water molecules are constantly bonding with each other and also breaking those bonds. That is because the water molecules are constantly moving. The movement represents energy. The more the molecules are moving, the more energy there is. The temperature of water is a measure of how much movement energy, which we call kinetic energy, there is in the body of water.</a:t>
            </a:r>
          </a:p>
        </p:txBody>
      </p:sp>
      <p:sp>
        <p:nvSpPr>
          <p:cNvPr id="4" name="Slide Number Placeholder 3"/>
          <p:cNvSpPr>
            <a:spLocks noGrp="1"/>
          </p:cNvSpPr>
          <p:nvPr>
            <p:ph type="sldNum" sz="quarter" idx="10"/>
          </p:nvPr>
        </p:nvSpPr>
        <p:spPr/>
        <p:txBody>
          <a:bodyPr/>
          <a:lstStyle/>
          <a:p>
            <a:fld id="{9CF9BFE3-249C-4256-A1A0-348979CBD1CC}" type="slidenum">
              <a:rPr lang="en-US" smtClean="0"/>
              <a:t>16</a:t>
            </a:fld>
            <a:endParaRPr lang="en-US"/>
          </a:p>
        </p:txBody>
      </p:sp>
    </p:spTree>
    <p:extLst>
      <p:ext uri="{BB962C8B-B14F-4D97-AF65-F5344CB8AC3E}">
        <p14:creationId xmlns:p14="http://schemas.microsoft.com/office/powerpoint/2010/main" val="26564027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look at these pictures, try to determine which of these substances has the highest kinetic energy. In which picture are the water molecules moving the fastest? I’ll count slowly to five silently to give you time to pause the video if you’d like to take some time to think before I explain the answer to the practice problem. (Pause) The pictures show A, an ice cube, B, a pool of water, and C, steam coming out of a geyser. So we have water as a solid, a liquid, and as steam. We intuitively know that steam is really hot. Steam is hot—it has a high temperature—because it has a high kinetic energy. The water molecules are moving around really, really fast compared to the liquid water and the ice cube. The solid ice cube looks like the water molecules probably aren’t moving at all. That is actually incorrect. Even in the ice cube there is kinetic energy, just less so than in the liquid water or steam.</a:t>
            </a:r>
          </a:p>
        </p:txBody>
      </p:sp>
      <p:sp>
        <p:nvSpPr>
          <p:cNvPr id="4" name="Slide Number Placeholder 3"/>
          <p:cNvSpPr>
            <a:spLocks noGrp="1"/>
          </p:cNvSpPr>
          <p:nvPr>
            <p:ph type="sldNum" sz="quarter" idx="10"/>
          </p:nvPr>
        </p:nvSpPr>
        <p:spPr/>
        <p:txBody>
          <a:bodyPr/>
          <a:lstStyle/>
          <a:p>
            <a:fld id="{9CF9BFE3-249C-4256-A1A0-348979CBD1CC}" type="slidenum">
              <a:rPr lang="en-US" smtClean="0"/>
              <a:t>17</a:t>
            </a:fld>
            <a:endParaRPr lang="en-US"/>
          </a:p>
        </p:txBody>
      </p:sp>
    </p:spTree>
    <p:extLst>
      <p:ext uri="{BB962C8B-B14F-4D97-AF65-F5344CB8AC3E}">
        <p14:creationId xmlns:p14="http://schemas.microsoft.com/office/powerpoint/2010/main" val="2696172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brings us to our next, related, concept, which is heat. Heat is the total amount of kinetic energy in a body of water. So on the left we have a pan of water about to boil, and on the right, a swimming pool. The water in the pot is very hot; the water in the swimming pool is pleasantly cool. But there’s only a small amount of water in the pot, and there’s  a vast amount of water in the pool. So if we added up all the kinetic energy stored in the pool, because it’s SO much water (even though it’s cooler), there’s a lot more heat stored in the pool overall than in the pot of boiling water.</a:t>
            </a:r>
          </a:p>
        </p:txBody>
      </p:sp>
      <p:sp>
        <p:nvSpPr>
          <p:cNvPr id="4" name="Slide Number Placeholder 3"/>
          <p:cNvSpPr>
            <a:spLocks noGrp="1"/>
          </p:cNvSpPr>
          <p:nvPr>
            <p:ph type="sldNum" sz="quarter" idx="10"/>
          </p:nvPr>
        </p:nvSpPr>
        <p:spPr/>
        <p:txBody>
          <a:bodyPr/>
          <a:lstStyle/>
          <a:p>
            <a:fld id="{9CF9BFE3-249C-4256-A1A0-348979CBD1CC}" type="slidenum">
              <a:rPr lang="en-US" smtClean="0"/>
              <a:t>18</a:t>
            </a:fld>
            <a:endParaRPr lang="en-US"/>
          </a:p>
        </p:txBody>
      </p:sp>
    </p:spTree>
    <p:extLst>
      <p:ext uri="{BB962C8B-B14F-4D97-AF65-F5344CB8AC3E}">
        <p14:creationId xmlns:p14="http://schemas.microsoft.com/office/powerpoint/2010/main" val="33489628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apply these two concepts. On the right we have a glacier entering the ocean, and on the left we have a geyser erupting with steam. You probably don’t need to pause to answer the question—which is hotter; which has the higher temperature? Clearly the steam and hot water droplets coming out of the geyser would be much hotter that the glacier and the cold ocean around it.</a:t>
            </a:r>
          </a:p>
        </p:txBody>
      </p:sp>
      <p:sp>
        <p:nvSpPr>
          <p:cNvPr id="4" name="Slide Number Placeholder 3"/>
          <p:cNvSpPr>
            <a:spLocks noGrp="1"/>
          </p:cNvSpPr>
          <p:nvPr>
            <p:ph type="sldNum" sz="quarter" idx="10"/>
          </p:nvPr>
        </p:nvSpPr>
        <p:spPr/>
        <p:txBody>
          <a:bodyPr/>
          <a:lstStyle/>
          <a:p>
            <a:fld id="{9CF9BFE3-249C-4256-A1A0-348979CBD1CC}" type="slidenum">
              <a:rPr lang="en-US" smtClean="0"/>
              <a:t>19</a:t>
            </a:fld>
            <a:endParaRPr lang="en-US"/>
          </a:p>
        </p:txBody>
      </p:sp>
    </p:spTree>
    <p:extLst>
      <p:ext uri="{BB962C8B-B14F-4D97-AF65-F5344CB8AC3E}">
        <p14:creationId xmlns:p14="http://schemas.microsoft.com/office/powerpoint/2010/main" val="1936878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lesson we will learn about the structure of the water molecule and how it behaves chemically. We will learn some new terms while carefully defining some terms you may already be familiar with. We’ll apply these terms to the behavior of water in both your everyday life and in the ocean. Here are some learning outcomes that you can come back to after the lesson is over, to make sure you can do all of the outcomes listed here.</a:t>
            </a:r>
          </a:p>
        </p:txBody>
      </p:sp>
      <p:sp>
        <p:nvSpPr>
          <p:cNvPr id="4" name="Slide Number Placeholder 3"/>
          <p:cNvSpPr>
            <a:spLocks noGrp="1"/>
          </p:cNvSpPr>
          <p:nvPr>
            <p:ph type="sldNum" sz="quarter" idx="10"/>
          </p:nvPr>
        </p:nvSpPr>
        <p:spPr/>
        <p:txBody>
          <a:bodyPr/>
          <a:lstStyle/>
          <a:p>
            <a:fld id="{9CF9BFE3-249C-4256-A1A0-348979CBD1CC}" type="slidenum">
              <a:rPr lang="en-US" smtClean="0"/>
              <a:t>2</a:t>
            </a:fld>
            <a:endParaRPr lang="en-US"/>
          </a:p>
        </p:txBody>
      </p:sp>
    </p:spTree>
    <p:extLst>
      <p:ext uri="{BB962C8B-B14F-4D97-AF65-F5344CB8AC3E}">
        <p14:creationId xmlns:p14="http://schemas.microsoft.com/office/powerpoint/2010/main" val="2441670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which of these scenarios contains the most heat? (Pause)  It may be counterintuitive, but the glacier contains much more heat than the geyser because it’s much, much bigger, containing a lot more water. We know ice is cold so it’s hard to imagine that it contains any heat at all. But, as I discussed with the ice cube a minute ago, even in the ice the water molecules are moving around a little bit, and that kinetic energy is heat. So while ice may not contain a lot of heat by volume, when you have a lot of ice, as here, that ice represents a lot of heat.</a:t>
            </a:r>
          </a:p>
        </p:txBody>
      </p:sp>
      <p:sp>
        <p:nvSpPr>
          <p:cNvPr id="4" name="Slide Number Placeholder 3"/>
          <p:cNvSpPr>
            <a:spLocks noGrp="1"/>
          </p:cNvSpPr>
          <p:nvPr>
            <p:ph type="sldNum" sz="quarter" idx="10"/>
          </p:nvPr>
        </p:nvSpPr>
        <p:spPr/>
        <p:txBody>
          <a:bodyPr/>
          <a:lstStyle/>
          <a:p>
            <a:fld id="{9CF9BFE3-249C-4256-A1A0-348979CBD1CC}" type="slidenum">
              <a:rPr lang="en-US" smtClean="0"/>
              <a:t>20</a:t>
            </a:fld>
            <a:endParaRPr lang="en-US"/>
          </a:p>
        </p:txBody>
      </p:sp>
    </p:spTree>
    <p:extLst>
      <p:ext uri="{BB962C8B-B14F-4D97-AF65-F5344CB8AC3E}">
        <p14:creationId xmlns:p14="http://schemas.microsoft.com/office/powerpoint/2010/main" val="4237103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the really neat things about our planet is that it is at the right range of temperatures that water can exist in all three of what we call its “physical states”. I took this picture in Iceland at a place where a glacier was breaking up as it entered the ocean. The beach was littered with mini icebergs that had washed up. It was a cold day, cold enough that the little icebergs were melting very </a:t>
            </a:r>
            <a:r>
              <a:rPr lang="en-US" dirty="0" err="1"/>
              <a:t>very</a:t>
            </a:r>
            <a:r>
              <a:rPr lang="en-US" dirty="0"/>
              <a:t> slowly. But it wasn’t so cold that the ocean was freezing solid. It was a cloudy day, and I could see clouds of water droplets in sky. The clouds had formed from water vapor, a gas that is in the atmosphere. In the water cycle on our planet water moves between these three physical states as it moves from place to place.</a:t>
            </a:r>
          </a:p>
        </p:txBody>
      </p:sp>
      <p:sp>
        <p:nvSpPr>
          <p:cNvPr id="4" name="Slide Number Placeholder 3"/>
          <p:cNvSpPr>
            <a:spLocks noGrp="1"/>
          </p:cNvSpPr>
          <p:nvPr>
            <p:ph type="sldNum" sz="quarter" idx="10"/>
          </p:nvPr>
        </p:nvSpPr>
        <p:spPr/>
        <p:txBody>
          <a:bodyPr/>
          <a:lstStyle/>
          <a:p>
            <a:fld id="{9CF9BFE3-249C-4256-A1A0-348979CBD1CC}" type="slidenum">
              <a:rPr lang="en-US" smtClean="0"/>
              <a:t>21</a:t>
            </a:fld>
            <a:endParaRPr lang="en-US"/>
          </a:p>
        </p:txBody>
      </p:sp>
    </p:spTree>
    <p:extLst>
      <p:ext uri="{BB962C8B-B14F-4D97-AF65-F5344CB8AC3E}">
        <p14:creationId xmlns:p14="http://schemas.microsoft.com/office/powerpoint/2010/main" val="21478817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how does water move from one state to another? We’re really familiar with these pathways from our everyday life. Ice can melt as solid water turns to liquid water. Why does it do that? It does that because we’ve added heat which increases the kinetic movement of the water molecules within the body of water. Calories are measurement units of heat. In this diagram, we are considering what can happen to a gram of water. If we have a 1 gram ice cube and we want to melt it, we have to add heat, 80 calories worth. Note that the melting temperature of ice is 0. While we are adding the heat, before the ice melts, the temperature stays at 0 until we have added the 80 calories, and then it melts. Similarly if wanted to freeze water, we’d have to subtract 80 calories of heat at 0 degrees before it would freeze into 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what if the water that we wanted to freeze wasn’t at 0? What it if it were at 50 degrees? We’d have to subtract 50 calories to get it down to 0, then subtract 80 more calories to get it to freeze to a solid. We can think of the pathway from liquid to gas (or water vapor) in the same 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what does this have to do with oceanography? Another way to look at this diagram is to think about what is happening to the environment when these changes are happening. When we go from left to right on this diagram we are adding heat to the water, which is removing heat from the environment, while if we go right to left (gas to liquid or liquid to solid) we are removing heat from the water which puts heat into the environment.</a:t>
            </a:r>
          </a:p>
          <a:p>
            <a:endParaRPr lang="en-US" dirty="0"/>
          </a:p>
        </p:txBody>
      </p:sp>
      <p:sp>
        <p:nvSpPr>
          <p:cNvPr id="4" name="Slide Number Placeholder 3"/>
          <p:cNvSpPr>
            <a:spLocks noGrp="1"/>
          </p:cNvSpPr>
          <p:nvPr>
            <p:ph type="sldNum" sz="quarter" idx="10"/>
          </p:nvPr>
        </p:nvSpPr>
        <p:spPr/>
        <p:txBody>
          <a:bodyPr/>
          <a:lstStyle/>
          <a:p>
            <a:fld id="{9CF9BFE3-249C-4256-A1A0-348979CBD1CC}" type="slidenum">
              <a:rPr lang="en-US" smtClean="0"/>
              <a:t>22</a:t>
            </a:fld>
            <a:endParaRPr lang="en-US"/>
          </a:p>
        </p:txBody>
      </p:sp>
    </p:spTree>
    <p:extLst>
      <p:ext uri="{BB962C8B-B14F-4D97-AF65-F5344CB8AC3E}">
        <p14:creationId xmlns:p14="http://schemas.microsoft.com/office/powerpoint/2010/main" val="17880271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change from liquid to gas (or from gas to liquid) is especially dramatic. It requires 540 calories to be added to get liquid to boil, or turn to gas. And, it takes 540 calories to be subtracted to get water vapor to condense to liquid. The amount of energy that must be added or subtracted to bring about a change of state while the temperature remains constant is called the “latent heat”, and water has a remarkably high “latent heat of vaporization”. It takes a lot of energy to get water to go from liquid to gas.</a:t>
            </a:r>
          </a:p>
          <a:p>
            <a:endParaRPr lang="en-US" dirty="0"/>
          </a:p>
          <a:p>
            <a:r>
              <a:rPr lang="en-US" dirty="0"/>
              <a:t>So here is an example. It’s a hot day, and water is evaporating from a lake. What does that do to the water that is left behind in the lake? Pause the video if you want to think about it. (Pause.) It takes a lot of heat to make the liquid water turn into water vapor. So some of the energy is being taken from the water, meaning that water left in the lake may then be cooler.</a:t>
            </a:r>
          </a:p>
        </p:txBody>
      </p:sp>
      <p:sp>
        <p:nvSpPr>
          <p:cNvPr id="4" name="Slide Number Placeholder 3"/>
          <p:cNvSpPr>
            <a:spLocks noGrp="1"/>
          </p:cNvSpPr>
          <p:nvPr>
            <p:ph type="sldNum" sz="quarter" idx="10"/>
          </p:nvPr>
        </p:nvSpPr>
        <p:spPr/>
        <p:txBody>
          <a:bodyPr/>
          <a:lstStyle/>
          <a:p>
            <a:fld id="{9CF9BFE3-249C-4256-A1A0-348979CBD1CC}" type="slidenum">
              <a:rPr lang="en-US" smtClean="0"/>
              <a:t>23</a:t>
            </a:fld>
            <a:endParaRPr lang="en-US"/>
          </a:p>
        </p:txBody>
      </p:sp>
    </p:spTree>
    <p:extLst>
      <p:ext uri="{BB962C8B-B14F-4D97-AF65-F5344CB8AC3E}">
        <p14:creationId xmlns:p14="http://schemas.microsoft.com/office/powerpoint/2010/main" val="36196615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another practice problem. Let’s assume that all four scenarios shown involve the same amount of water. Which process involves subtracting the most heat? (Pause) First of all we are looking for processes that involve subtracting heat, so we are looking for processes that involve cooling. So we can eliminate C, boiling water. Using ice cubes to cool water (B) transfers the heat from the water to the melting of the ice cubes, so that process involves warming, even though it leaves the water in the glass cooler as the ice cubes warm up. A and D both involve cooling. But remember that the calories involved for gas to solid change are much greater that for a liquid to solid change, so D requires removing more calories than A.</a:t>
            </a:r>
          </a:p>
        </p:txBody>
      </p:sp>
      <p:sp>
        <p:nvSpPr>
          <p:cNvPr id="4" name="Slide Number Placeholder 3"/>
          <p:cNvSpPr>
            <a:spLocks noGrp="1"/>
          </p:cNvSpPr>
          <p:nvPr>
            <p:ph type="sldNum" sz="quarter" idx="10"/>
          </p:nvPr>
        </p:nvSpPr>
        <p:spPr/>
        <p:txBody>
          <a:bodyPr/>
          <a:lstStyle/>
          <a:p>
            <a:fld id="{9CF9BFE3-249C-4256-A1A0-348979CBD1CC}" type="slidenum">
              <a:rPr lang="en-US" smtClean="0"/>
              <a:t>24</a:t>
            </a:fld>
            <a:endParaRPr lang="en-US"/>
          </a:p>
        </p:txBody>
      </p:sp>
    </p:spTree>
    <p:extLst>
      <p:ext uri="{BB962C8B-B14F-4D97-AF65-F5344CB8AC3E}">
        <p14:creationId xmlns:p14="http://schemas.microsoft.com/office/powerpoint/2010/main" val="42216823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imagine ourselves in this scene. It’s a really hot day. Would you walk across this patio barefoot? Would you dive into this pool? You probably say no to the first and yes to the second. The warm sun will make the patio unbearably hot, yet seems to have little effect on the pool full of water. Specific heat is a term that refers to a substance’s ability to change temperature as it gives up or takes in heat. Water, unlike the patio, does not change its temperature readily. So we would say that water has a higher specific heat than the bricks of the patio do . </a:t>
            </a:r>
          </a:p>
        </p:txBody>
      </p:sp>
      <p:sp>
        <p:nvSpPr>
          <p:cNvPr id="4" name="Slide Number Placeholder 3"/>
          <p:cNvSpPr>
            <a:spLocks noGrp="1"/>
          </p:cNvSpPr>
          <p:nvPr>
            <p:ph type="sldNum" sz="quarter" idx="10"/>
          </p:nvPr>
        </p:nvSpPr>
        <p:spPr/>
        <p:txBody>
          <a:bodyPr/>
          <a:lstStyle/>
          <a:p>
            <a:fld id="{9CF9BFE3-249C-4256-A1A0-348979CBD1CC}" type="slidenum">
              <a:rPr lang="en-US" smtClean="0"/>
              <a:t>25</a:t>
            </a:fld>
            <a:endParaRPr lang="en-US"/>
          </a:p>
        </p:txBody>
      </p:sp>
    </p:spTree>
    <p:extLst>
      <p:ext uri="{BB962C8B-B14F-4D97-AF65-F5344CB8AC3E}">
        <p14:creationId xmlns:p14="http://schemas.microsoft.com/office/powerpoint/2010/main" val="7589487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water has the highest specific heat of all common substances. Here we are looking at a Google Earth image that shows us the average surface temperature for the land and the ocean. We see a range for both from very warm (red on land, light pink in the ocean) to cool (blue on land and in the ocean). But the difference between the coldest land and the warmest land is quite large, while in the ocean there is much less difference between the coldest ocean and the warmest ocean. The ocean, because it changes temperature more slowly than land does, is more uniform.</a:t>
            </a:r>
          </a:p>
        </p:txBody>
      </p:sp>
      <p:sp>
        <p:nvSpPr>
          <p:cNvPr id="4" name="Slide Number Placeholder 3"/>
          <p:cNvSpPr>
            <a:spLocks noGrp="1"/>
          </p:cNvSpPr>
          <p:nvPr>
            <p:ph type="sldNum" sz="quarter" idx="10"/>
          </p:nvPr>
        </p:nvSpPr>
        <p:spPr/>
        <p:txBody>
          <a:bodyPr/>
          <a:lstStyle/>
          <a:p>
            <a:fld id="{9CF9BFE3-249C-4256-A1A0-348979CBD1CC}" type="slidenum">
              <a:rPr lang="en-US" smtClean="0"/>
              <a:t>26</a:t>
            </a:fld>
            <a:endParaRPr lang="en-US"/>
          </a:p>
        </p:txBody>
      </p:sp>
    </p:spTree>
    <p:extLst>
      <p:ext uri="{BB962C8B-B14F-4D97-AF65-F5344CB8AC3E}">
        <p14:creationId xmlns:p14="http://schemas.microsoft.com/office/powerpoint/2010/main" val="6564519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that is really important! Without water, earth would just be a big rock moving through space, kind of like Mars, shown here, which has no oceans and very little water. Rocks change temperature easily. They heat up in the sunshine and cool down rapidly in the dark. So if Earth were just a big rock, daily and seasonal temperature changes would be much more dramatic than they are on our own mostly water-covered planet.</a:t>
            </a:r>
          </a:p>
        </p:txBody>
      </p:sp>
      <p:sp>
        <p:nvSpPr>
          <p:cNvPr id="4" name="Slide Number Placeholder 3"/>
          <p:cNvSpPr>
            <a:spLocks noGrp="1"/>
          </p:cNvSpPr>
          <p:nvPr>
            <p:ph type="sldNum" sz="quarter" idx="10"/>
          </p:nvPr>
        </p:nvSpPr>
        <p:spPr/>
        <p:txBody>
          <a:bodyPr/>
          <a:lstStyle/>
          <a:p>
            <a:fld id="{9CF9BFE3-249C-4256-A1A0-348979CBD1CC}" type="slidenum">
              <a:rPr lang="en-US" smtClean="0"/>
              <a:t>27</a:t>
            </a:fld>
            <a:endParaRPr lang="en-US"/>
          </a:p>
        </p:txBody>
      </p:sp>
    </p:spTree>
    <p:extLst>
      <p:ext uri="{BB962C8B-B14F-4D97-AF65-F5344CB8AC3E}">
        <p14:creationId xmlns:p14="http://schemas.microsoft.com/office/powerpoint/2010/main" val="3865366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move on to a couple more interesting aspects of water, its density and its viscosity. Again we’ll talk about what these words mean, and how these qualities apply to the ocean.</a:t>
            </a:r>
          </a:p>
        </p:txBody>
      </p:sp>
      <p:sp>
        <p:nvSpPr>
          <p:cNvPr id="4" name="Slide Number Placeholder 3"/>
          <p:cNvSpPr>
            <a:spLocks noGrp="1"/>
          </p:cNvSpPr>
          <p:nvPr>
            <p:ph type="sldNum" sz="quarter" idx="10"/>
          </p:nvPr>
        </p:nvSpPr>
        <p:spPr/>
        <p:txBody>
          <a:bodyPr/>
          <a:lstStyle/>
          <a:p>
            <a:fld id="{9CF9BFE3-249C-4256-A1A0-348979CBD1CC}" type="slidenum">
              <a:rPr lang="en-US" smtClean="0"/>
              <a:t>28</a:t>
            </a:fld>
            <a:endParaRPr lang="en-US"/>
          </a:p>
        </p:txBody>
      </p:sp>
    </p:spTree>
    <p:extLst>
      <p:ext uri="{BB962C8B-B14F-4D97-AF65-F5344CB8AC3E}">
        <p14:creationId xmlns:p14="http://schemas.microsoft.com/office/powerpoint/2010/main" val="27348589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many terms we use in oceanography, density is one you probably already know. As we look at the sponge on the left and the glass egg on the right, you can probably already answer the question, which is more dense? The glass egg is more dense. But it would be a mistake to think it was more dense because it is heavier. Density is not the same as weight exactly. It is the mass (or weight) per a unit of volume. So if we had a cube of sponge that was the same size as a cube of glass, the glass would weigh more, or have more mass. Therefore it is more dense. But if you had a really huge sponge (maybe the size of a Volkswagen?) it might be heavier that the glass egg in the picture, but it would still be less dense.</a:t>
            </a:r>
          </a:p>
        </p:txBody>
      </p:sp>
      <p:sp>
        <p:nvSpPr>
          <p:cNvPr id="4" name="Slide Number Placeholder 3"/>
          <p:cNvSpPr>
            <a:spLocks noGrp="1"/>
          </p:cNvSpPr>
          <p:nvPr>
            <p:ph type="sldNum" sz="quarter" idx="10"/>
          </p:nvPr>
        </p:nvSpPr>
        <p:spPr/>
        <p:txBody>
          <a:bodyPr/>
          <a:lstStyle/>
          <a:p>
            <a:fld id="{9CF9BFE3-249C-4256-A1A0-348979CBD1CC}" type="slidenum">
              <a:rPr lang="en-US" smtClean="0"/>
              <a:t>29</a:t>
            </a:fld>
            <a:endParaRPr lang="en-US"/>
          </a:p>
        </p:txBody>
      </p:sp>
    </p:spTree>
    <p:extLst>
      <p:ext uri="{BB962C8B-B14F-4D97-AF65-F5344CB8AC3E}">
        <p14:creationId xmlns:p14="http://schemas.microsoft.com/office/powerpoint/2010/main" val="966491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take water for granted because we’ve been observing it in our daily lives forever. But in reality, water is a really strange substance that does some things that are chemically kind of weird!</a:t>
            </a:r>
          </a:p>
        </p:txBody>
      </p:sp>
      <p:sp>
        <p:nvSpPr>
          <p:cNvPr id="4" name="Slide Number Placeholder 3"/>
          <p:cNvSpPr>
            <a:spLocks noGrp="1"/>
          </p:cNvSpPr>
          <p:nvPr>
            <p:ph type="sldNum" sz="quarter" idx="10"/>
          </p:nvPr>
        </p:nvSpPr>
        <p:spPr/>
        <p:txBody>
          <a:bodyPr/>
          <a:lstStyle/>
          <a:p>
            <a:fld id="{9CF9BFE3-249C-4256-A1A0-348979CBD1CC}" type="slidenum">
              <a:rPr lang="en-US" smtClean="0"/>
              <a:t>3</a:t>
            </a:fld>
            <a:endParaRPr lang="en-US"/>
          </a:p>
        </p:txBody>
      </p:sp>
    </p:spTree>
    <p:extLst>
      <p:ext uri="{BB962C8B-B14F-4D97-AF65-F5344CB8AC3E}">
        <p14:creationId xmlns:p14="http://schemas.microsoft.com/office/powerpoint/2010/main" val="19169233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that the ocean is very deep, especially in some places. At great depths the pressure of all of the water is very high, like an elephant standing on a postage stamp. Some substances change their volume, and therefore their density with increased pressure. Imagine the elephant standing on the sponge. The sponge’s volume would be greatly decreased as the elephant squished it, or compressed it. Because it would now be smaller, it’s overall density would increase. But water does not compress easily. Water in the deepest part of the ocean is only slightly more dense than the water in the shallow part of the ocean. So while animals that live in the deep parts of the ocean must deal with really high water pressures, they don’t have to deal with water that noticeably denser than water in the more shallow parts of the ocean.</a:t>
            </a:r>
          </a:p>
        </p:txBody>
      </p:sp>
      <p:sp>
        <p:nvSpPr>
          <p:cNvPr id="4" name="Slide Number Placeholder 3"/>
          <p:cNvSpPr>
            <a:spLocks noGrp="1"/>
          </p:cNvSpPr>
          <p:nvPr>
            <p:ph type="sldNum" sz="quarter" idx="10"/>
          </p:nvPr>
        </p:nvSpPr>
        <p:spPr/>
        <p:txBody>
          <a:bodyPr/>
          <a:lstStyle/>
          <a:p>
            <a:fld id="{9CF9BFE3-249C-4256-A1A0-348979CBD1CC}" type="slidenum">
              <a:rPr lang="en-US" smtClean="0"/>
              <a:t>30</a:t>
            </a:fld>
            <a:endParaRPr lang="en-US"/>
          </a:p>
        </p:txBody>
      </p:sp>
    </p:spTree>
    <p:extLst>
      <p:ext uri="{BB962C8B-B14F-4D97-AF65-F5344CB8AC3E}">
        <p14:creationId xmlns:p14="http://schemas.microsoft.com/office/powerpoint/2010/main" val="41640541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doesn’t easily change its density with pressure changes, but it DOES change density with temperature. Before we interpret this rather complicated-looking diagram, let’s think about what we already know about this from real life.</a:t>
            </a:r>
          </a:p>
        </p:txBody>
      </p:sp>
      <p:sp>
        <p:nvSpPr>
          <p:cNvPr id="4" name="Slide Number Placeholder 3"/>
          <p:cNvSpPr>
            <a:spLocks noGrp="1"/>
          </p:cNvSpPr>
          <p:nvPr>
            <p:ph type="sldNum" sz="quarter" idx="10"/>
          </p:nvPr>
        </p:nvSpPr>
        <p:spPr/>
        <p:txBody>
          <a:bodyPr/>
          <a:lstStyle/>
          <a:p>
            <a:fld id="{9CF9BFE3-249C-4256-A1A0-348979CBD1CC}" type="slidenum">
              <a:rPr lang="en-US" smtClean="0"/>
              <a:t>31</a:t>
            </a:fld>
            <a:endParaRPr lang="en-US"/>
          </a:p>
        </p:txBody>
      </p:sp>
    </p:spTree>
    <p:extLst>
      <p:ext uri="{BB962C8B-B14F-4D97-AF65-F5344CB8AC3E}">
        <p14:creationId xmlns:p14="http://schemas.microsoft.com/office/powerpoint/2010/main" val="25238949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practice problem.  As we examine this picture, which is more dense, liquid water or solid water? Pause the video if you need to think about it. (Pause) This is a situation that we encounter all the time. Ice cubes float on ice water because the liquid form of water is denser than the frozen, solid form.</a:t>
            </a:r>
          </a:p>
        </p:txBody>
      </p:sp>
      <p:sp>
        <p:nvSpPr>
          <p:cNvPr id="4" name="Slide Number Placeholder 3"/>
          <p:cNvSpPr>
            <a:spLocks noGrp="1"/>
          </p:cNvSpPr>
          <p:nvPr>
            <p:ph type="sldNum" sz="quarter" idx="10"/>
          </p:nvPr>
        </p:nvSpPr>
        <p:spPr/>
        <p:txBody>
          <a:bodyPr/>
          <a:lstStyle/>
          <a:p>
            <a:fld id="{9CF9BFE3-249C-4256-A1A0-348979CBD1CC}" type="slidenum">
              <a:rPr lang="en-US" smtClean="0"/>
              <a:t>32</a:t>
            </a:fld>
            <a:endParaRPr lang="en-US"/>
          </a:p>
        </p:txBody>
      </p:sp>
    </p:spTree>
    <p:extLst>
      <p:ext uri="{BB962C8B-B14F-4D97-AF65-F5344CB8AC3E}">
        <p14:creationId xmlns:p14="http://schemas.microsoft.com/office/powerpoint/2010/main" val="4567445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on this diagram, the X axis (the horizontal one) is temperature and the Y (vertical) axis is density. The bigger the number, the  more dense the water is. The dark blue line represents ice, a solid, while the light blue line represents liquid water. So if we start at the lower left corner of the graph, we have ice that is about -4 in temperature and slightly more that 0.9172 g/cm</a:t>
            </a:r>
            <a:r>
              <a:rPr lang="en-US" baseline="30000" dirty="0"/>
              <a:t>3</a:t>
            </a:r>
            <a:r>
              <a:rPr lang="en-US" dirty="0"/>
              <a:t> in density.  At we move to the right, the temperature warms as we add heat. As we add heat, we increase the kinetic energy of the water molecules. Because they are moving more, they are further apart, and the density decreases to about 0.9170 at 0 degrees.</a:t>
            </a:r>
          </a:p>
          <a:p>
            <a:endParaRPr lang="en-US" dirty="0"/>
          </a:p>
        </p:txBody>
      </p:sp>
      <p:sp>
        <p:nvSpPr>
          <p:cNvPr id="4" name="Slide Number Placeholder 3"/>
          <p:cNvSpPr>
            <a:spLocks noGrp="1"/>
          </p:cNvSpPr>
          <p:nvPr>
            <p:ph type="sldNum" sz="quarter" idx="10"/>
          </p:nvPr>
        </p:nvSpPr>
        <p:spPr/>
        <p:txBody>
          <a:bodyPr/>
          <a:lstStyle/>
          <a:p>
            <a:fld id="{9CF9BFE3-249C-4256-A1A0-348979CBD1CC}" type="slidenum">
              <a:rPr lang="en-US" smtClean="0"/>
              <a:t>33</a:t>
            </a:fld>
            <a:endParaRPr lang="en-US"/>
          </a:p>
        </p:txBody>
      </p:sp>
    </p:spTree>
    <p:extLst>
      <p:ext uri="{BB962C8B-B14F-4D97-AF65-F5344CB8AC3E}">
        <p14:creationId xmlns:p14="http://schemas.microsoft.com/office/powerpoint/2010/main" val="414724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However, notice that when we add enough calories to change the ice to a liquid- 80 calories to be exact- the density suddenly increases dramatically to just over 0.9998 g/cm</a:t>
            </a:r>
            <a:r>
              <a:rPr lang="en-US" baseline="30000" dirty="0"/>
              <a:t>3</a:t>
            </a:r>
            <a:r>
              <a:rPr lang="en-US" dirty="0"/>
              <a:t>! In fact, the increase is so dramatic that we have to have a break on the Y axis (shown in grey) to make it even fit. Once the water turns to a liquid, at 0 degrees, as we continue to add heat, notice that the density continues to increase, until we get to just under 4 degrees on the X axis—3.98°C to be exact. After that point, as we continue to add heat, the greater kinetic energy of the water molecules causes them to stay further apart, decreasing the density of water.</a:t>
            </a:r>
          </a:p>
        </p:txBody>
      </p:sp>
      <p:sp>
        <p:nvSpPr>
          <p:cNvPr id="4" name="Slide Number Placeholder 3"/>
          <p:cNvSpPr>
            <a:spLocks noGrp="1"/>
          </p:cNvSpPr>
          <p:nvPr>
            <p:ph type="sldNum" sz="quarter" idx="10"/>
          </p:nvPr>
        </p:nvSpPr>
        <p:spPr/>
        <p:txBody>
          <a:bodyPr/>
          <a:lstStyle/>
          <a:p>
            <a:fld id="{9CF9BFE3-249C-4256-A1A0-348979CBD1CC}" type="slidenum">
              <a:rPr lang="en-US" smtClean="0"/>
              <a:t>34</a:t>
            </a:fld>
            <a:endParaRPr lang="en-US"/>
          </a:p>
        </p:txBody>
      </p:sp>
    </p:spTree>
    <p:extLst>
      <p:ext uri="{BB962C8B-B14F-4D97-AF65-F5344CB8AC3E}">
        <p14:creationId xmlns:p14="http://schemas.microsoft.com/office/powerpoint/2010/main" val="33550934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so both ice and liquid water warmer than 3.98°C become less dense as you add heat. So why is it that ice, with less kinetic energy per volume, is LESS dense that liquid water with more kinetic energy?</a:t>
            </a:r>
          </a:p>
          <a:p>
            <a:endParaRPr lang="en-US" dirty="0"/>
          </a:p>
          <a:p>
            <a:r>
              <a:rPr lang="en-US" dirty="0"/>
              <a:t>Even within liquid water, a certain number of molecules have bonded together, as we have discussed. But in liquid water, the bonds are random and disorganized, and the water molecules can fit tightly  together. When liquid water turns to solid water, the molecules start to bond in a much more organized way, forming a three-dimensional lattice, as shown on the right. Notice that this organized structure includes more empty space than we see in the disorganized jumble to the left, representing liquid water. This organized structure, with more space, is the reason solid water is less dense that liquid. This is why ice floats-be it ice cubes in your glass of water or icebergs in the ocean. This chemical property of water is what brought down the </a:t>
            </a:r>
            <a:r>
              <a:rPr lang="en-US" dirty="0" err="1"/>
              <a:t>Titantic</a:t>
            </a:r>
            <a:r>
              <a:rPr lang="en-US" dirty="0"/>
              <a:t>!</a:t>
            </a:r>
          </a:p>
        </p:txBody>
      </p:sp>
      <p:sp>
        <p:nvSpPr>
          <p:cNvPr id="4" name="Slide Number Placeholder 3"/>
          <p:cNvSpPr>
            <a:spLocks noGrp="1"/>
          </p:cNvSpPr>
          <p:nvPr>
            <p:ph type="sldNum" sz="quarter" idx="10"/>
          </p:nvPr>
        </p:nvSpPr>
        <p:spPr/>
        <p:txBody>
          <a:bodyPr/>
          <a:lstStyle/>
          <a:p>
            <a:fld id="{9CF9BFE3-249C-4256-A1A0-348979CBD1CC}" type="slidenum">
              <a:rPr lang="en-US" smtClean="0"/>
              <a:t>35</a:t>
            </a:fld>
            <a:endParaRPr lang="en-US"/>
          </a:p>
        </p:txBody>
      </p:sp>
    </p:spTree>
    <p:extLst>
      <p:ext uri="{BB962C8B-B14F-4D97-AF65-F5344CB8AC3E}">
        <p14:creationId xmlns:p14="http://schemas.microsoft.com/office/powerpoint/2010/main" val="15434419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Alright, let’s try to apply some of the concepts we’ve learned thus far in this lesson. We’ll be doing some similar problems in class. Read the scenario and then pick the best possible explanation for it from the list. (Pause) As you wiped the water off the pan, the water that was not absorbed by the dishcloth formed beads. Why did it do that? Why didn’t it form a thin uniform layer? The answer here is 4. Water molecules like to bond with one another, exhibiting cohesion, even more than they like to bond to other substances, like the pan, the property we call adhesions The water molecules are pulled together into droplets or beads as they bond. Answers 1 and 2 involve changing temperature which was not mentioned in the scenario. Answer 3 is also a correct statement about water but does not apply to the scenario. </a:t>
            </a:r>
          </a:p>
        </p:txBody>
      </p:sp>
      <p:sp>
        <p:nvSpPr>
          <p:cNvPr id="4" name="Slide Number Placeholder 3"/>
          <p:cNvSpPr>
            <a:spLocks noGrp="1"/>
          </p:cNvSpPr>
          <p:nvPr>
            <p:ph type="sldNum" sz="quarter" idx="10"/>
          </p:nvPr>
        </p:nvSpPr>
        <p:spPr/>
        <p:txBody>
          <a:bodyPr/>
          <a:lstStyle/>
          <a:p>
            <a:fld id="{9CF9BFE3-249C-4256-A1A0-348979CBD1CC}" type="slidenum">
              <a:rPr lang="en-US" smtClean="0"/>
              <a:t>36</a:t>
            </a:fld>
            <a:endParaRPr lang="en-US"/>
          </a:p>
        </p:txBody>
      </p:sp>
    </p:spTree>
    <p:extLst>
      <p:ext uri="{BB962C8B-B14F-4D97-AF65-F5344CB8AC3E}">
        <p14:creationId xmlns:p14="http://schemas.microsoft.com/office/powerpoint/2010/main" val="12184920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Viscosity is another term you probably already know, even before I define it. Technically, viscosity in resistance to motion or internal friction. But we could think of it in terms of pouring a liquid out of a jar or glass. We know the milk will pour much more easily that the honey. The honey has a high viscosity- it resists pouring out of the jar. If we tossed something into the milk (maybe a cookie?) it would easily sink into the milk. If we tossed a cookie into the jar of honey, it would probably remain on top because of the honey’s viscosity.</a:t>
            </a:r>
          </a:p>
        </p:txBody>
      </p:sp>
      <p:sp>
        <p:nvSpPr>
          <p:cNvPr id="4" name="Slide Number Placeholder 3"/>
          <p:cNvSpPr>
            <a:spLocks noGrp="1"/>
          </p:cNvSpPr>
          <p:nvPr>
            <p:ph type="sldNum" sz="quarter" idx="10"/>
          </p:nvPr>
        </p:nvSpPr>
        <p:spPr/>
        <p:txBody>
          <a:bodyPr/>
          <a:lstStyle/>
          <a:p>
            <a:fld id="{9CF9BFE3-249C-4256-A1A0-348979CBD1CC}" type="slidenum">
              <a:rPr lang="en-US" smtClean="0"/>
              <a:t>37</a:t>
            </a:fld>
            <a:endParaRPr lang="en-US"/>
          </a:p>
        </p:txBody>
      </p:sp>
    </p:spTree>
    <p:extLst>
      <p:ext uri="{BB962C8B-B14F-4D97-AF65-F5344CB8AC3E}">
        <p14:creationId xmlns:p14="http://schemas.microsoft.com/office/powerpoint/2010/main" val="19212233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has different viscosities at different temperatures. It is more viscous when cold and less viscous when warm. The difference isn’t nearly as great as the difference between honey and milk, but does make a difference to some of the smallest things that live in the ocean. Plankton are organisms that float in the ocean. Most of them are very tiny. It is easier for them to float and not sink when the water is cold and viscous. Many of them are photosynthetic, like plants on land, and can be detected by satellites in space. The map to the right shows us concentrations of these plankton in the ocean. Red and yellow colors indicate lots of plankton, while blue and purple colors indicate very few. Notice that the plankton are more abundant near the North and South Poles, where the water is cold than they are anywhere else! The viscosity of the water is not the only reason plankton are abundant near the poles, but it’s certainly a contributing factor.</a:t>
            </a:r>
          </a:p>
        </p:txBody>
      </p:sp>
      <p:sp>
        <p:nvSpPr>
          <p:cNvPr id="4" name="Slide Number Placeholder 3"/>
          <p:cNvSpPr>
            <a:spLocks noGrp="1"/>
          </p:cNvSpPr>
          <p:nvPr>
            <p:ph type="sldNum" sz="quarter" idx="10"/>
          </p:nvPr>
        </p:nvSpPr>
        <p:spPr/>
        <p:txBody>
          <a:bodyPr/>
          <a:lstStyle/>
          <a:p>
            <a:fld id="{9CF9BFE3-249C-4256-A1A0-348979CBD1CC}" type="slidenum">
              <a:rPr lang="en-US" smtClean="0"/>
              <a:t>38</a:t>
            </a:fld>
            <a:endParaRPr lang="en-US"/>
          </a:p>
        </p:txBody>
      </p:sp>
    </p:spTree>
    <p:extLst>
      <p:ext uri="{BB962C8B-B14F-4D97-AF65-F5344CB8AC3E}">
        <p14:creationId xmlns:p14="http://schemas.microsoft.com/office/powerpoint/2010/main" val="2749629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wrap up, here’s another practice problem. We talked about how cold water is more viscous that hot water, but we didn’t discuss the reason. Using the knowledge of the water molecule that you have gained in this lesson, you should be able to determine this for yourself. I’ll give you a moment to hit pause if you need to think about it. (Pause)</a:t>
            </a:r>
          </a:p>
        </p:txBody>
      </p:sp>
      <p:sp>
        <p:nvSpPr>
          <p:cNvPr id="4" name="Slide Number Placeholder 3"/>
          <p:cNvSpPr>
            <a:spLocks noGrp="1"/>
          </p:cNvSpPr>
          <p:nvPr>
            <p:ph type="sldNum" sz="quarter" idx="10"/>
          </p:nvPr>
        </p:nvSpPr>
        <p:spPr/>
        <p:txBody>
          <a:bodyPr/>
          <a:lstStyle/>
          <a:p>
            <a:fld id="{9CF9BFE3-249C-4256-A1A0-348979CBD1CC}" type="slidenum">
              <a:rPr lang="en-US" smtClean="0"/>
              <a:t>39</a:t>
            </a:fld>
            <a:endParaRPr lang="en-US"/>
          </a:p>
        </p:txBody>
      </p:sp>
    </p:spTree>
    <p:extLst>
      <p:ext uri="{BB962C8B-B14F-4D97-AF65-F5344CB8AC3E}">
        <p14:creationId xmlns:p14="http://schemas.microsoft.com/office/powerpoint/2010/main" val="566314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the chemical nature of water itself. Even though many people are not particularly fond of chemistry class, almost anyone can give you the chemical formula for water: H</a:t>
            </a:r>
            <a:r>
              <a:rPr lang="en-US" baseline="-25000" dirty="0"/>
              <a:t>2</a:t>
            </a:r>
            <a:r>
              <a:rPr lang="en-US" dirty="0"/>
              <a:t>O. Water is composed of three atoms, making it a molecule. The molecule is composed of an oxygen atom and two hydrogen atoms.</a:t>
            </a:r>
          </a:p>
        </p:txBody>
      </p:sp>
      <p:sp>
        <p:nvSpPr>
          <p:cNvPr id="4" name="Slide Number Placeholder 3"/>
          <p:cNvSpPr>
            <a:spLocks noGrp="1"/>
          </p:cNvSpPr>
          <p:nvPr>
            <p:ph type="sldNum" sz="quarter" idx="10"/>
          </p:nvPr>
        </p:nvSpPr>
        <p:spPr/>
        <p:txBody>
          <a:bodyPr/>
          <a:lstStyle/>
          <a:p>
            <a:fld id="{9CF9BFE3-249C-4256-A1A0-348979CBD1CC}" type="slidenum">
              <a:rPr lang="en-US" smtClean="0"/>
              <a:t>4</a:t>
            </a:fld>
            <a:endParaRPr lang="en-US"/>
          </a:p>
        </p:txBody>
      </p:sp>
    </p:spTree>
    <p:extLst>
      <p:ext uri="{BB962C8B-B14F-4D97-AF65-F5344CB8AC3E}">
        <p14:creationId xmlns:p14="http://schemas.microsoft.com/office/powerpoint/2010/main" val="4930661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you still stuck? Here’s a hint if you want to think about it a little more.  (Pause) Remember that temperature is a measurement of kinetic energy. So in hot water the water molecules are moving around a lot, whereas in cold water less so. Also remember that water molecules constantly form hydrogen bonds with each other. So in which body of water would you expect to find more bonds, which is what gives water internal structure? The viscosity is a reflection of this internal structure, and in cold water, we’d expect more bonds and more internal structure.</a:t>
            </a:r>
          </a:p>
        </p:txBody>
      </p:sp>
      <p:sp>
        <p:nvSpPr>
          <p:cNvPr id="4" name="Slide Number Placeholder 3"/>
          <p:cNvSpPr>
            <a:spLocks noGrp="1"/>
          </p:cNvSpPr>
          <p:nvPr>
            <p:ph type="sldNum" sz="quarter" idx="10"/>
          </p:nvPr>
        </p:nvSpPr>
        <p:spPr/>
        <p:txBody>
          <a:bodyPr/>
          <a:lstStyle/>
          <a:p>
            <a:fld id="{9CF9BFE3-249C-4256-A1A0-348979CBD1CC}" type="slidenum">
              <a:rPr lang="en-US" smtClean="0"/>
              <a:t>40</a:t>
            </a:fld>
            <a:endParaRPr lang="en-US"/>
          </a:p>
        </p:txBody>
      </p:sp>
    </p:spTree>
    <p:extLst>
      <p:ext uri="{BB962C8B-B14F-4D97-AF65-F5344CB8AC3E}">
        <p14:creationId xmlns:p14="http://schemas.microsoft.com/office/powerpoint/2010/main" val="3318801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learned a lot about water, and here is a summary of some key points. Review each of these statements and make sure you understand it and could apply it. In class we will do an exercise where we will apply these concepts to situations involving water in every day life. If you go back to review, be sure to follow the embedded hyperlinks in the accompanying </a:t>
            </a:r>
            <a:r>
              <a:rPr lang="en-US" dirty="0" err="1"/>
              <a:t>powerpoint</a:t>
            </a:r>
            <a:r>
              <a:rPr lang="en-US" dirty="0"/>
              <a:t> for more information and review. Thanks for listening! </a:t>
            </a:r>
          </a:p>
        </p:txBody>
      </p:sp>
      <p:sp>
        <p:nvSpPr>
          <p:cNvPr id="4" name="Slide Number Placeholder 3"/>
          <p:cNvSpPr>
            <a:spLocks noGrp="1"/>
          </p:cNvSpPr>
          <p:nvPr>
            <p:ph type="sldNum" sz="quarter" idx="10"/>
          </p:nvPr>
        </p:nvSpPr>
        <p:spPr/>
        <p:txBody>
          <a:bodyPr/>
          <a:lstStyle/>
          <a:p>
            <a:fld id="{9CF9BFE3-249C-4256-A1A0-348979CBD1CC}" type="slidenum">
              <a:rPr lang="en-US" smtClean="0"/>
              <a:t>41</a:t>
            </a:fld>
            <a:endParaRPr lang="en-US"/>
          </a:p>
        </p:txBody>
      </p:sp>
    </p:spTree>
    <p:extLst>
      <p:ext uri="{BB962C8B-B14F-4D97-AF65-F5344CB8AC3E}">
        <p14:creationId xmlns:p14="http://schemas.microsoft.com/office/powerpoint/2010/main" val="3445627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Atoms are composed of a nucleus of protons and neutrons and outer rings of negatively-charged electrons that orbit the nucleus. The inner ring can accommodate two electrons, and the second ring can accommodate eight. If the second ring is not completely full, atoms may share electrons, which then orbit both nuclei. This bonds them together, forming a covalent bond, and causing a molecule to form.</a:t>
            </a:r>
          </a:p>
          <a:p>
            <a:endParaRPr lang="en-US" dirty="0"/>
          </a:p>
        </p:txBody>
      </p:sp>
      <p:sp>
        <p:nvSpPr>
          <p:cNvPr id="4" name="Slide Number Placeholder 3"/>
          <p:cNvSpPr>
            <a:spLocks noGrp="1"/>
          </p:cNvSpPr>
          <p:nvPr>
            <p:ph type="sldNum" sz="quarter" idx="10"/>
          </p:nvPr>
        </p:nvSpPr>
        <p:spPr/>
        <p:txBody>
          <a:bodyPr/>
          <a:lstStyle/>
          <a:p>
            <a:fld id="{9CF9BFE3-249C-4256-A1A0-348979CBD1CC}" type="slidenum">
              <a:rPr lang="en-US" smtClean="0"/>
              <a:t>5</a:t>
            </a:fld>
            <a:endParaRPr lang="en-US"/>
          </a:p>
        </p:txBody>
      </p:sp>
    </p:spTree>
    <p:extLst>
      <p:ext uri="{BB962C8B-B14F-4D97-AF65-F5344CB8AC3E}">
        <p14:creationId xmlns:p14="http://schemas.microsoft.com/office/powerpoint/2010/main" val="233849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case of the water molecule, oxygen has a bigger nucleus than hydrogen does. So the shared electrons spend more time orbiting the oxygen nucleus and less time orbiting the hydrogen nuclei. Electrons carry a negative charge, so the extra time they spend with the oxygen gives it a slightly negative charge, leaving the two hydrogens slightly positive.</a:t>
            </a:r>
          </a:p>
          <a:p>
            <a:endParaRPr lang="en-US" dirty="0"/>
          </a:p>
        </p:txBody>
      </p:sp>
      <p:sp>
        <p:nvSpPr>
          <p:cNvPr id="4" name="Slide Number Placeholder 3"/>
          <p:cNvSpPr>
            <a:spLocks noGrp="1"/>
          </p:cNvSpPr>
          <p:nvPr>
            <p:ph type="sldNum" sz="quarter" idx="10"/>
          </p:nvPr>
        </p:nvSpPr>
        <p:spPr/>
        <p:txBody>
          <a:bodyPr/>
          <a:lstStyle/>
          <a:p>
            <a:fld id="{9CF9BFE3-249C-4256-A1A0-348979CBD1CC}" type="slidenum">
              <a:rPr lang="en-US" smtClean="0"/>
              <a:t>6</a:t>
            </a:fld>
            <a:endParaRPr lang="en-US"/>
          </a:p>
        </p:txBody>
      </p:sp>
    </p:spTree>
    <p:extLst>
      <p:ext uri="{BB962C8B-B14F-4D97-AF65-F5344CB8AC3E}">
        <p14:creationId xmlns:p14="http://schemas.microsoft.com/office/powerpoint/2010/main" val="45403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Because one end of the water molecule is slightly positive and the other is slightly negative, water molecules are attracted to each other sort of like magnets. The negative end tends to stick to the positive end of another water molecules forming a weak bond that is not a true chemical bond. These “hydrogen bonds” are much weaker than the very strong </a:t>
            </a:r>
            <a:r>
              <a:rPr lang="en-US" dirty="0" err="1"/>
              <a:t>covelent</a:t>
            </a:r>
            <a:r>
              <a:rPr lang="en-US" dirty="0"/>
              <a:t> bonds that caused the water molecule to form in the first place. Do you have a water bottle sitting on your desk? If so, the water molecules in it are constantly forming and breaking these hydrogen bonds as we work through this lesson.</a:t>
            </a:r>
          </a:p>
          <a:p>
            <a:endParaRPr lang="en-US" dirty="0"/>
          </a:p>
        </p:txBody>
      </p:sp>
      <p:sp>
        <p:nvSpPr>
          <p:cNvPr id="4" name="Slide Number Placeholder 3"/>
          <p:cNvSpPr>
            <a:spLocks noGrp="1"/>
          </p:cNvSpPr>
          <p:nvPr>
            <p:ph type="sldNum" sz="quarter" idx="10"/>
          </p:nvPr>
        </p:nvSpPr>
        <p:spPr/>
        <p:txBody>
          <a:bodyPr/>
          <a:lstStyle/>
          <a:p>
            <a:fld id="{9CF9BFE3-249C-4256-A1A0-348979CBD1CC}" type="slidenum">
              <a:rPr lang="en-US" smtClean="0"/>
              <a:t>7</a:t>
            </a:fld>
            <a:endParaRPr lang="en-US"/>
          </a:p>
        </p:txBody>
      </p:sp>
    </p:spTree>
    <p:extLst>
      <p:ext uri="{BB962C8B-B14F-4D97-AF65-F5344CB8AC3E}">
        <p14:creationId xmlns:p14="http://schemas.microsoft.com/office/powerpoint/2010/main" val="1913696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of this polarity (meaning one end is different than the other) and the resulting weak hydrogen bonds, water molecules constantly bond together. This property is known as cohesion, meaning that the molecules like to “stick together”. Water, like most liquids, looks very structureless, but in fact, water has more structure within it that many other liquids have, because of its cohesion.</a:t>
            </a:r>
          </a:p>
        </p:txBody>
      </p:sp>
      <p:sp>
        <p:nvSpPr>
          <p:cNvPr id="4" name="Slide Number Placeholder 3"/>
          <p:cNvSpPr>
            <a:spLocks noGrp="1"/>
          </p:cNvSpPr>
          <p:nvPr>
            <p:ph type="sldNum" sz="quarter" idx="10"/>
          </p:nvPr>
        </p:nvSpPr>
        <p:spPr/>
        <p:txBody>
          <a:bodyPr/>
          <a:lstStyle/>
          <a:p>
            <a:fld id="{9CF9BFE3-249C-4256-A1A0-348979CBD1CC}" type="slidenum">
              <a:rPr lang="en-US" smtClean="0"/>
              <a:t>8</a:t>
            </a:fld>
            <a:endParaRPr lang="en-US"/>
          </a:p>
        </p:txBody>
      </p:sp>
    </p:spTree>
    <p:extLst>
      <p:ext uri="{BB962C8B-B14F-4D97-AF65-F5344CB8AC3E}">
        <p14:creationId xmlns:p14="http://schemas.microsoft.com/office/powerpoint/2010/main" val="2180497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really evident manifestation of water’s cohesion can be seen in its surface tension. If you try really carefully, you could get a paper clip to “float” on a glass of water, as shown in the picture. The reason you can do this is because water forms a surface that resists being stretched or penetrated. This is unusual for liquids, and even for water the surface tension is relatively weak. Try the paper clip trick to see what I mean. It’s kind of tricky!</a:t>
            </a:r>
          </a:p>
        </p:txBody>
      </p:sp>
      <p:sp>
        <p:nvSpPr>
          <p:cNvPr id="4" name="Slide Number Placeholder 3"/>
          <p:cNvSpPr>
            <a:spLocks noGrp="1"/>
          </p:cNvSpPr>
          <p:nvPr>
            <p:ph type="sldNum" sz="quarter" idx="10"/>
          </p:nvPr>
        </p:nvSpPr>
        <p:spPr/>
        <p:txBody>
          <a:bodyPr/>
          <a:lstStyle/>
          <a:p>
            <a:fld id="{9CF9BFE3-249C-4256-A1A0-348979CBD1CC}" type="slidenum">
              <a:rPr lang="en-US" smtClean="0"/>
              <a:t>9</a:t>
            </a:fld>
            <a:endParaRPr lang="en-US"/>
          </a:p>
        </p:txBody>
      </p:sp>
    </p:spTree>
    <p:extLst>
      <p:ext uri="{BB962C8B-B14F-4D97-AF65-F5344CB8AC3E}">
        <p14:creationId xmlns:p14="http://schemas.microsoft.com/office/powerpoint/2010/main" val="2546320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EB4CBC64-EEBB-4270-83FE-4898E8B2402D}" type="datetimeFigureOut">
              <a:rPr lang="en-US" smtClean="0">
                <a:solidFill>
                  <a:srgbClr val="FFFFFF"/>
                </a:solidFill>
              </a:rPr>
              <a:pPr/>
              <a:t>6/11/2018</a:t>
            </a:fld>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81B86015-2106-49AD-AB53-C70328C3C8D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93793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EB4CBC64-EEBB-4270-83FE-4898E8B2402D}" type="datetimeFigureOut">
              <a:rPr lang="en-US" smtClean="0">
                <a:solidFill>
                  <a:srgbClr val="FFFFFF"/>
                </a:solidFill>
              </a:rPr>
              <a:pPr/>
              <a:t>6/11/2018</a:t>
            </a:fld>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81B86015-2106-49AD-AB53-C70328C3C8D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39998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EB4CBC64-EEBB-4270-83FE-4898E8B2402D}" type="datetimeFigureOut">
              <a:rPr lang="en-US" smtClean="0">
                <a:solidFill>
                  <a:srgbClr val="FFFFFF"/>
                </a:solidFill>
              </a:rPr>
              <a:pPr/>
              <a:t>6/11/2018</a:t>
            </a:fld>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81B86015-2106-49AD-AB53-C70328C3C8D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334903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EB4CBC64-EEBB-4270-83FE-4898E8B2402D}" type="datetimeFigureOut">
              <a:rPr lang="en-US" smtClean="0">
                <a:solidFill>
                  <a:srgbClr val="FFFFFF"/>
                </a:solidFill>
              </a:rPr>
              <a:pPr/>
              <a:t>6/11/2018</a:t>
            </a:fld>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81B86015-2106-49AD-AB53-C70328C3C8D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3810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fld id="{EB4CBC64-EEBB-4270-83FE-4898E8B2402D}" type="datetimeFigureOut">
              <a:rPr lang="en-US" smtClean="0">
                <a:solidFill>
                  <a:srgbClr val="FFFFFF"/>
                </a:solidFill>
              </a:rPr>
              <a:pPr/>
              <a:t>6/11/2018</a:t>
            </a:fld>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81B86015-2106-49AD-AB53-C70328C3C8D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574474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fld id="{EB4CBC64-EEBB-4270-83FE-4898E8B2402D}" type="datetimeFigureOut">
              <a:rPr lang="en-US" smtClean="0">
                <a:solidFill>
                  <a:srgbClr val="FFFFFF"/>
                </a:solidFill>
              </a:rPr>
              <a:pPr/>
              <a:t>6/11/2018</a:t>
            </a:fld>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fld id="{81B86015-2106-49AD-AB53-C70328C3C8D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222423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EB4CBC64-EEBB-4270-83FE-4898E8B2402D}" type="datetimeFigureOut">
              <a:rPr lang="en-US" smtClean="0">
                <a:solidFill>
                  <a:srgbClr val="FFFFFF"/>
                </a:solidFill>
              </a:rPr>
              <a:pPr/>
              <a:t>6/11/2018</a:t>
            </a:fld>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81B86015-2106-49AD-AB53-C70328C3C8D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05753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fld id="{EB4CBC64-EEBB-4270-83FE-4898E8B2402D}" type="datetimeFigureOut">
              <a:rPr lang="en-US" smtClean="0">
                <a:solidFill>
                  <a:srgbClr val="FFFFFF"/>
                </a:solidFill>
              </a:rPr>
              <a:pPr/>
              <a:t>6/11/2018</a:t>
            </a:fld>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fld id="{81B86015-2106-49AD-AB53-C70328C3C8D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51486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A9320CC-258D-44C4-80CE-2436C948FB9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51846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EB4CBC64-EEBB-4270-83FE-4898E8B2402D}" type="datetimeFigureOut">
              <a:rPr lang="en-US" smtClean="0">
                <a:solidFill>
                  <a:srgbClr val="FFFFFF"/>
                </a:solidFill>
              </a:rPr>
              <a:pPr/>
              <a:t>6/11/2018</a:t>
            </a:fld>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81B86015-2106-49AD-AB53-C70328C3C8D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27731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EB4CBC64-EEBB-4270-83FE-4898E8B2402D}" type="datetimeFigureOut">
              <a:rPr lang="en-US" smtClean="0">
                <a:solidFill>
                  <a:srgbClr val="FFFFFF"/>
                </a:solidFill>
              </a:rPr>
              <a:pPr/>
              <a:t>6/11/2018</a:t>
            </a:fld>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81B86015-2106-49AD-AB53-C70328C3C8D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60872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EB4CBC64-EEBB-4270-83FE-4898E8B2402D}" type="datetimeFigureOut">
              <a:rPr lang="en-US" smtClean="0">
                <a:solidFill>
                  <a:srgbClr val="FFFFFF"/>
                </a:solidFill>
              </a:rPr>
              <a:pPr/>
              <a:t>6/11/2018</a:t>
            </a:fld>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81B86015-2106-49AD-AB53-C70328C3C8D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52325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EB4CBC64-EEBB-4270-83FE-4898E8B2402D}" type="datetimeFigureOut">
              <a:rPr lang="en-US" smtClean="0">
                <a:solidFill>
                  <a:srgbClr val="FFFFFF"/>
                </a:solidFill>
              </a:rPr>
              <a:pPr/>
              <a:t>6/11/2018</a:t>
            </a:fld>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81B86015-2106-49AD-AB53-C70328C3C8D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01178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EB4CBC64-EEBB-4270-83FE-4898E8B2402D}" type="datetimeFigureOut">
              <a:rPr lang="en-US" smtClean="0">
                <a:solidFill>
                  <a:srgbClr val="FFFFFF"/>
                </a:solidFill>
              </a:rPr>
              <a:pPr/>
              <a:t>6/11/2018</a:t>
            </a:fld>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81B86015-2106-49AD-AB53-C70328C3C8D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311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EB4CBC64-EEBB-4270-83FE-4898E8B2402D}" type="datetimeFigureOut">
              <a:rPr lang="en-US" smtClean="0">
                <a:solidFill>
                  <a:srgbClr val="FFFFFF"/>
                </a:solidFill>
              </a:rPr>
              <a:pPr/>
              <a:t>6/11/2018</a:t>
            </a:fld>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81B86015-2106-49AD-AB53-C70328C3C8D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24806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EB4CBC64-EEBB-4270-83FE-4898E8B2402D}" type="datetimeFigureOut">
              <a:rPr lang="en-US" smtClean="0">
                <a:solidFill>
                  <a:srgbClr val="FFFFFF"/>
                </a:solidFill>
              </a:rPr>
              <a:pPr/>
              <a:t>6/11/2018</a:t>
            </a:fld>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81B86015-2106-49AD-AB53-C70328C3C8D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81971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EB4CBC64-EEBB-4270-83FE-4898E8B2402D}" type="datetimeFigureOut">
              <a:rPr lang="en-US" smtClean="0">
                <a:solidFill>
                  <a:srgbClr val="FFFFFF"/>
                </a:solidFill>
              </a:rPr>
              <a:pPr/>
              <a:t>6/11/2018</a:t>
            </a:fld>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81B86015-2106-49AD-AB53-C70328C3C8D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32468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Kalinga" pitchFamily="34" charset="0"/>
                <a:cs typeface="Kalinga" pitchFamily="34" charset="0"/>
              </a:defRPr>
            </a:lvl1pPr>
          </a:lstStyle>
          <a:p>
            <a:fld id="{EB4CBC64-EEBB-4270-83FE-4898E8B2402D}" type="datetimeFigureOut">
              <a:rPr lang="en-US" smtClean="0">
                <a:solidFill>
                  <a:srgbClr val="FFFFFF"/>
                </a:solidFill>
              </a:rPr>
              <a:pPr/>
              <a:t>6/11/2018</a:t>
            </a:fld>
            <a:endParaRPr lang="en-US">
              <a:solidFill>
                <a:srgbClr val="FFFFFF"/>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Kalinga" pitchFamily="34" charset="0"/>
                <a:cs typeface="Kalinga" pitchFamily="34" charset="0"/>
              </a:defRPr>
            </a:lvl1pPr>
          </a:lstStyle>
          <a:p>
            <a:endParaRPr lang="en-US">
              <a:solidFill>
                <a:srgbClr val="FFFFFF"/>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Kalinga" pitchFamily="34" charset="0"/>
                <a:cs typeface="Kalinga" pitchFamily="34" charset="0"/>
              </a:defRPr>
            </a:lvl1pPr>
          </a:lstStyle>
          <a:p>
            <a:fld id="{81B86015-2106-49AD-AB53-C70328C3C8D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72707713"/>
      </p:ext>
    </p:extLst>
  </p:cSld>
  <p:clrMap bg1="dk2" tx1="lt1" bg2="dk1"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Lst>
  <p:txStyles>
    <p:titleStyle>
      <a:lvl1pPr algn="ctr" rtl="0" eaLnBrk="1" fontAlgn="base" hangingPunct="1">
        <a:spcBef>
          <a:spcPct val="0"/>
        </a:spcBef>
        <a:spcAft>
          <a:spcPct val="0"/>
        </a:spcAft>
        <a:defRPr sz="4000">
          <a:solidFill>
            <a:srgbClr val="00B0F0"/>
          </a:solidFill>
          <a:latin typeface="Kalinga" pitchFamily="34" charset="0"/>
          <a:ea typeface="+mj-ea"/>
          <a:cs typeface="Kalinga" pitchFamily="34" charset="0"/>
        </a:defRPr>
      </a:lvl1pPr>
      <a:lvl2pPr algn="ctr" rtl="0" eaLnBrk="1" fontAlgn="base" hangingPunct="1">
        <a:spcBef>
          <a:spcPct val="0"/>
        </a:spcBef>
        <a:spcAft>
          <a:spcPct val="0"/>
        </a:spcAft>
        <a:defRPr sz="4400">
          <a:solidFill>
            <a:srgbClr val="0066FF"/>
          </a:solidFill>
          <a:latin typeface="Garamond" pitchFamily="18" charset="0"/>
          <a:cs typeface="Arial" charset="0"/>
        </a:defRPr>
      </a:lvl2pPr>
      <a:lvl3pPr algn="ctr" rtl="0" eaLnBrk="1" fontAlgn="base" hangingPunct="1">
        <a:spcBef>
          <a:spcPct val="0"/>
        </a:spcBef>
        <a:spcAft>
          <a:spcPct val="0"/>
        </a:spcAft>
        <a:defRPr sz="4400">
          <a:solidFill>
            <a:srgbClr val="0066FF"/>
          </a:solidFill>
          <a:latin typeface="Garamond" pitchFamily="18" charset="0"/>
          <a:cs typeface="Arial" charset="0"/>
        </a:defRPr>
      </a:lvl3pPr>
      <a:lvl4pPr algn="ctr" rtl="0" eaLnBrk="1" fontAlgn="base" hangingPunct="1">
        <a:spcBef>
          <a:spcPct val="0"/>
        </a:spcBef>
        <a:spcAft>
          <a:spcPct val="0"/>
        </a:spcAft>
        <a:defRPr sz="4400">
          <a:solidFill>
            <a:srgbClr val="0066FF"/>
          </a:solidFill>
          <a:latin typeface="Garamond" pitchFamily="18" charset="0"/>
          <a:cs typeface="Arial" charset="0"/>
        </a:defRPr>
      </a:lvl4pPr>
      <a:lvl5pPr algn="ctr" rtl="0" eaLnBrk="1" fontAlgn="base" hangingPunct="1">
        <a:spcBef>
          <a:spcPct val="0"/>
        </a:spcBef>
        <a:spcAft>
          <a:spcPct val="0"/>
        </a:spcAft>
        <a:defRPr sz="4400">
          <a:solidFill>
            <a:srgbClr val="0066FF"/>
          </a:solidFill>
          <a:latin typeface="Garamond" pitchFamily="18" charset="0"/>
          <a:cs typeface="Arial" charset="0"/>
        </a:defRPr>
      </a:lvl5pPr>
      <a:lvl6pPr marL="457200" algn="ctr" rtl="0" eaLnBrk="1" fontAlgn="base" hangingPunct="1">
        <a:spcBef>
          <a:spcPct val="0"/>
        </a:spcBef>
        <a:spcAft>
          <a:spcPct val="0"/>
        </a:spcAft>
        <a:defRPr sz="4400">
          <a:solidFill>
            <a:srgbClr val="0066FF"/>
          </a:solidFill>
          <a:latin typeface="Garamond" pitchFamily="18" charset="0"/>
          <a:cs typeface="Arial" charset="0"/>
        </a:defRPr>
      </a:lvl6pPr>
      <a:lvl7pPr marL="914400" algn="ctr" rtl="0" eaLnBrk="1" fontAlgn="base" hangingPunct="1">
        <a:spcBef>
          <a:spcPct val="0"/>
        </a:spcBef>
        <a:spcAft>
          <a:spcPct val="0"/>
        </a:spcAft>
        <a:defRPr sz="4400">
          <a:solidFill>
            <a:srgbClr val="0066FF"/>
          </a:solidFill>
          <a:latin typeface="Garamond" pitchFamily="18" charset="0"/>
          <a:cs typeface="Arial" charset="0"/>
        </a:defRPr>
      </a:lvl7pPr>
      <a:lvl8pPr marL="1371600" algn="ctr" rtl="0" eaLnBrk="1" fontAlgn="base" hangingPunct="1">
        <a:spcBef>
          <a:spcPct val="0"/>
        </a:spcBef>
        <a:spcAft>
          <a:spcPct val="0"/>
        </a:spcAft>
        <a:defRPr sz="4400">
          <a:solidFill>
            <a:srgbClr val="0066FF"/>
          </a:solidFill>
          <a:latin typeface="Garamond" pitchFamily="18" charset="0"/>
          <a:cs typeface="Arial" charset="0"/>
        </a:defRPr>
      </a:lvl8pPr>
      <a:lvl9pPr marL="1828800" algn="ctr" rtl="0" eaLnBrk="1" fontAlgn="base" hangingPunct="1">
        <a:spcBef>
          <a:spcPct val="0"/>
        </a:spcBef>
        <a:spcAft>
          <a:spcPct val="0"/>
        </a:spcAft>
        <a:defRPr sz="4400">
          <a:solidFill>
            <a:srgbClr val="0066FF"/>
          </a:solidFill>
          <a:latin typeface="Garamond" pitchFamily="18" charset="0"/>
          <a:cs typeface="Arial" charset="0"/>
        </a:defRPr>
      </a:lvl9pPr>
    </p:titleStyle>
    <p:bodyStyle>
      <a:lvl1pPr marL="342900" indent="-342900" algn="l" rtl="0" eaLnBrk="1" fontAlgn="base" hangingPunct="1">
        <a:spcBef>
          <a:spcPct val="20000"/>
        </a:spcBef>
        <a:spcAft>
          <a:spcPct val="0"/>
        </a:spcAft>
        <a:buChar char="•"/>
        <a:defRPr sz="2800">
          <a:solidFill>
            <a:srgbClr val="00FFCC"/>
          </a:solidFill>
          <a:latin typeface="Kalinga" pitchFamily="34" charset="0"/>
          <a:ea typeface="+mn-ea"/>
          <a:cs typeface="Kalinga" pitchFamily="34" charset="0"/>
        </a:defRPr>
      </a:lvl1pPr>
      <a:lvl2pPr marL="742950" indent="-285750" algn="l" rtl="0" eaLnBrk="1" fontAlgn="base" hangingPunct="1">
        <a:spcBef>
          <a:spcPct val="20000"/>
        </a:spcBef>
        <a:spcAft>
          <a:spcPct val="0"/>
        </a:spcAft>
        <a:buChar char="–"/>
        <a:defRPr sz="2800">
          <a:solidFill>
            <a:srgbClr val="00FFCC"/>
          </a:solidFill>
          <a:latin typeface="Kalinga" pitchFamily="34" charset="0"/>
          <a:cs typeface="Kalinga" pitchFamily="34" charset="0"/>
        </a:defRPr>
      </a:lvl2pPr>
      <a:lvl3pPr marL="1143000" indent="-228600" algn="l" rtl="0" eaLnBrk="1" fontAlgn="base" hangingPunct="1">
        <a:spcBef>
          <a:spcPct val="20000"/>
        </a:spcBef>
        <a:spcAft>
          <a:spcPct val="0"/>
        </a:spcAft>
        <a:buChar char="•"/>
        <a:defRPr sz="2400">
          <a:solidFill>
            <a:srgbClr val="00FFCC"/>
          </a:solidFill>
          <a:latin typeface="Kalinga" pitchFamily="34" charset="0"/>
          <a:cs typeface="Kalinga" pitchFamily="34" charset="0"/>
        </a:defRPr>
      </a:lvl3pPr>
      <a:lvl4pPr marL="1600200" indent="-228600" algn="l" rtl="0" eaLnBrk="1" fontAlgn="base" hangingPunct="1">
        <a:spcBef>
          <a:spcPct val="20000"/>
        </a:spcBef>
        <a:spcAft>
          <a:spcPct val="0"/>
        </a:spcAft>
        <a:buChar char="–"/>
        <a:defRPr sz="2000">
          <a:solidFill>
            <a:srgbClr val="00FFCC"/>
          </a:solidFill>
          <a:latin typeface="Kalinga" pitchFamily="34" charset="0"/>
          <a:cs typeface="Kalinga" pitchFamily="34" charset="0"/>
        </a:defRPr>
      </a:lvl4pPr>
      <a:lvl5pPr marL="2057400" indent="-228600" algn="l" rtl="0" eaLnBrk="1" fontAlgn="base" hangingPunct="1">
        <a:spcBef>
          <a:spcPct val="20000"/>
        </a:spcBef>
        <a:spcAft>
          <a:spcPct val="0"/>
        </a:spcAft>
        <a:buChar char="»"/>
        <a:defRPr sz="2000">
          <a:solidFill>
            <a:srgbClr val="00FFCC"/>
          </a:solidFill>
          <a:latin typeface="Kalinga" pitchFamily="34" charset="0"/>
          <a:cs typeface="Kalinga" pitchFamily="34" charset="0"/>
        </a:defRPr>
      </a:lvl5pPr>
      <a:lvl6pPr marL="2514600" indent="-228600" algn="l" rtl="0" eaLnBrk="1" fontAlgn="base" hangingPunct="1">
        <a:spcBef>
          <a:spcPct val="20000"/>
        </a:spcBef>
        <a:spcAft>
          <a:spcPct val="0"/>
        </a:spcAft>
        <a:buChar char="»"/>
        <a:defRPr sz="2000">
          <a:solidFill>
            <a:srgbClr val="00CC99"/>
          </a:solidFill>
          <a:latin typeface="+mn-lt"/>
          <a:cs typeface="+mn-cs"/>
        </a:defRPr>
      </a:lvl6pPr>
      <a:lvl7pPr marL="2971800" indent="-228600" algn="l" rtl="0" eaLnBrk="1" fontAlgn="base" hangingPunct="1">
        <a:spcBef>
          <a:spcPct val="20000"/>
        </a:spcBef>
        <a:spcAft>
          <a:spcPct val="0"/>
        </a:spcAft>
        <a:buChar char="»"/>
        <a:defRPr sz="2000">
          <a:solidFill>
            <a:srgbClr val="00CC99"/>
          </a:solidFill>
          <a:latin typeface="+mn-lt"/>
          <a:cs typeface="+mn-cs"/>
        </a:defRPr>
      </a:lvl7pPr>
      <a:lvl8pPr marL="3429000" indent="-228600" algn="l" rtl="0" eaLnBrk="1" fontAlgn="base" hangingPunct="1">
        <a:spcBef>
          <a:spcPct val="20000"/>
        </a:spcBef>
        <a:spcAft>
          <a:spcPct val="0"/>
        </a:spcAft>
        <a:buChar char="»"/>
        <a:defRPr sz="2000">
          <a:solidFill>
            <a:srgbClr val="00CC99"/>
          </a:solidFill>
          <a:latin typeface="+mn-lt"/>
          <a:cs typeface="+mn-cs"/>
        </a:defRPr>
      </a:lvl8pPr>
      <a:lvl9pPr marL="3886200" indent="-228600" algn="l" rtl="0" eaLnBrk="1" fontAlgn="base" hangingPunct="1">
        <a:spcBef>
          <a:spcPct val="20000"/>
        </a:spcBef>
        <a:spcAft>
          <a:spcPct val="0"/>
        </a:spcAft>
        <a:buChar char="»"/>
        <a:defRPr sz="2000">
          <a:solidFill>
            <a:srgbClr val="00CC99"/>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customXml" Target="../ink/ink1.xml"/><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water.usgs.gov/edu/adhesion.html"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water.usgs.gov/edu/solvent.html"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hyperlink" Target="http://tinanantsou.blogspot.com/2011/09/blog-post_21.html" TargetMode="External"/><Relationship Id="rId4" Type="http://schemas.openxmlformats.org/officeDocument/2006/relationships/image" Target="../media/image9.jp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classzone.com/books/ml_science_share/vis_sim/mem05_pg101_kintheory/mem05_pg101_kintheory.html"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hyperlink" Target="http://newrochelletalk.com/node?page=50&amp;en=110622" TargetMode="External"/><Relationship Id="rId5" Type="http://schemas.openxmlformats.org/officeDocument/2006/relationships/image" Target="../media/image16.jpg"/><Relationship Id="rId4" Type="http://schemas.openxmlformats.org/officeDocument/2006/relationships/hyperlink" Target="http://commons.wikimedia.org/wiki/File:HK_Cheung_Chau_Warwick_Hotel_Swimming_Pool_2.JP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8.gi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8.gif"/></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22.jpg"/><Relationship Id="rId4" Type="http://schemas.openxmlformats.org/officeDocument/2006/relationships/image" Target="../media/image21.jpg"/></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hyperlink" Target="http://jcruz661.wikispaces.com/Dwire+Science+May"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26.jpg"/><Relationship Id="rId5" Type="http://schemas.openxmlformats.org/officeDocument/2006/relationships/image" Target="../media/image16.jpg"/><Relationship Id="rId4" Type="http://schemas.openxmlformats.org/officeDocument/2006/relationships/image" Target="../media/image25.jpg"/></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hyperlink" Target="https://www.khanacademy.org/science/biology/water-acids-and-bases/water-as-a-solid-liquid-and-gas/v/specific-heat-of-water"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hyperlink" Target="http://ti.arc.nasa.gov/tech/asr/intelligent-robotics/planetary/earth/#bmn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hyperlink" Target="http://oceanservice.noaa.gov/facts/pressure.html" TargetMode="External"/><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hyperlink" Target="https://commons.wikimedia.org/wiki/File:Ice_Water_(5685106294).jp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hyperlink" Target="https://creativecommons.org/licenses/by-sa/3.0/deed.en"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hyperlink" Target="https://chem270.wikispaces.com/How+do+solutes+affect+the+freezing+and+boiling+point+of+a+solvent%3F" TargetMode="External"/></Relationships>
</file>

<file path=ppt/slides/_rels/slide4.xml.rels><?xml version="1.0" encoding="UTF-8" standalone="yes"?>
<Relationships xmlns="http://schemas.openxmlformats.org/package/2006/relationships"><Relationship Id="rId3" Type="http://schemas.microsoft.com/office/2017/06/relationships/model3d" Target="../media/model3d1.glb"/><Relationship Id="rId7" Type="http://schemas.openxmlformats.org/officeDocument/2006/relationships/hyperlink" Target="https://www.khanacademy.org/partner-content/mit-k12/mit-k12-materials/v/atoms-and-molecule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4.png"/><Relationship Id="rId4" Type="http://schemas.openxmlformats.org/officeDocument/2006/relationships/hyperlink" Target="https://www.remix3d.com/details/G009SXM9GG7Z"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hyperlink" Target="https://chem270.wikispaces.com/How+do+solutes+affect+the+freezing+and+boiling+point+of+a+solvent%3F"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khanacademy.org/science/biology/chemistry--of-life/chemical-bonds-and-reactions/v/ionic-covalent-and-metallic-bonds"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www.khanacademy.org/science/biology/chemistry--of-life/chemical-bonds-and-reactions/v/ionic-covalent-and-metallic-bonds"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hyperphysics.phy-astr.gsu.edu/hbase/surten.html"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hyperlink" Target="http://water.usgs.gov/edu/surface-tension.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6600" y="1219200"/>
            <a:ext cx="5676900" cy="567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7352" y="6111213"/>
            <a:ext cx="3352800" cy="738664"/>
          </a:xfrm>
          <a:prstGeom prst="rect">
            <a:avLst/>
          </a:prstGeom>
        </p:spPr>
        <p:txBody>
          <a:bodyPr wrap="square">
            <a:spAutoFit/>
          </a:bodyPr>
          <a:lstStyle/>
          <a:p>
            <a:endParaRPr lang="en-US" sz="1400" dirty="0">
              <a:latin typeface="Kalinga" pitchFamily="34" charset="0"/>
              <a:cs typeface="Kalinga" pitchFamily="34" charset="0"/>
            </a:endParaRPr>
          </a:p>
          <a:p>
            <a:r>
              <a:rPr lang="en-US" sz="1400" i="1" dirty="0">
                <a:latin typeface="Kalinga" pitchFamily="34" charset="0"/>
                <a:cs typeface="Kalinga" pitchFamily="34" charset="0"/>
              </a:rPr>
              <a:t>Water vapor in the atmosphere</a:t>
            </a:r>
          </a:p>
          <a:p>
            <a:r>
              <a:rPr lang="en-US" sz="1400" i="1" dirty="0">
                <a:latin typeface="Kalinga" pitchFamily="34" charset="0"/>
                <a:cs typeface="Kalinga" pitchFamily="34" charset="0"/>
              </a:rPr>
              <a:t>NASA Goddard Space Flight Center</a:t>
            </a:r>
          </a:p>
        </p:txBody>
      </p:sp>
      <p:pic>
        <p:nvPicPr>
          <p:cNvPr id="5" name="vapor_30_2_IPOD.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3334" r="16666"/>
          <a:stretch/>
        </p:blipFill>
        <p:spPr>
          <a:xfrm>
            <a:off x="3352800" y="1428750"/>
            <a:ext cx="5791200" cy="5429250"/>
          </a:xfrm>
          <a:prstGeom prst="rect">
            <a:avLst/>
          </a:prstGeom>
        </p:spPr>
      </p:pic>
      <mc:AlternateContent xmlns:mc="http://schemas.openxmlformats.org/markup-compatibility/2006" xmlns:p14="http://schemas.microsoft.com/office/powerpoint/2010/main">
        <mc:Choice Requires="p14">
          <p:contentPart p14:bwMode="auto" r:id="rId7">
            <p14:nvContentPartPr>
              <p14:cNvPr id="26" name="Ink 25">
                <a:extLst>
                  <a:ext uri="{FF2B5EF4-FFF2-40B4-BE49-F238E27FC236}">
                    <a16:creationId xmlns:a16="http://schemas.microsoft.com/office/drawing/2014/main" id="{5F7E2930-57D9-4A25-9625-1A23315EF70E}"/>
                  </a:ext>
                </a:extLst>
              </p14:cNvPr>
              <p14:cNvContentPartPr/>
              <p14:nvPr/>
            </p14:nvContentPartPr>
            <p14:xfrm>
              <a:off x="2193695" y="1631026"/>
              <a:ext cx="30240" cy="9000"/>
            </p14:xfrm>
          </p:contentPart>
        </mc:Choice>
        <mc:Fallback xmlns="">
          <p:pic>
            <p:nvPicPr>
              <p:cNvPr id="26" name="Ink 25">
                <a:extLst>
                  <a:ext uri="{FF2B5EF4-FFF2-40B4-BE49-F238E27FC236}">
                    <a16:creationId xmlns:a16="http://schemas.microsoft.com/office/drawing/2014/main" id="{5F7E2930-57D9-4A25-9625-1A23315EF70E}"/>
                  </a:ext>
                </a:extLst>
              </p:cNvPr>
              <p:cNvPicPr/>
              <p:nvPr/>
            </p:nvPicPr>
            <p:blipFill>
              <a:blip r:embed="rId8"/>
              <a:stretch>
                <a:fillRect/>
              </a:stretch>
            </p:blipFill>
            <p:spPr>
              <a:xfrm>
                <a:off x="2189375" y="1626706"/>
                <a:ext cx="38880" cy="17640"/>
              </a:xfrm>
              <a:prstGeom prst="rect">
                <a:avLst/>
              </a:prstGeom>
            </p:spPr>
          </p:pic>
        </mc:Fallback>
      </mc:AlternateContent>
      <p:sp>
        <p:nvSpPr>
          <p:cNvPr id="7" name="Title 6">
            <a:extLst>
              <a:ext uri="{FF2B5EF4-FFF2-40B4-BE49-F238E27FC236}">
                <a16:creationId xmlns:a16="http://schemas.microsoft.com/office/drawing/2014/main" id="{EEAB47F0-B42C-42BC-A0A8-592A31AF9A74}"/>
              </a:ext>
            </a:extLst>
          </p:cNvPr>
          <p:cNvSpPr>
            <a:spLocks noGrp="1"/>
          </p:cNvSpPr>
          <p:nvPr>
            <p:ph type="ctrTitle"/>
          </p:nvPr>
        </p:nvSpPr>
        <p:spPr>
          <a:xfrm>
            <a:off x="685800" y="663575"/>
            <a:ext cx="7772400" cy="1470025"/>
          </a:xfrm>
        </p:spPr>
        <p:txBody>
          <a:bodyPr/>
          <a:lstStyle/>
          <a:p>
            <a:pPr algn="l"/>
            <a:r>
              <a:rPr lang="en-US" b="1" dirty="0"/>
              <a:t>Introduction to Oceanography: All about water!</a:t>
            </a:r>
          </a:p>
        </p:txBody>
      </p:sp>
    </p:spTree>
    <p:extLst>
      <p:ext uri="{BB962C8B-B14F-4D97-AF65-F5344CB8AC3E}">
        <p14:creationId xmlns:p14="http://schemas.microsoft.com/office/powerpoint/2010/main" val="325156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B41EB6-CD59-46B7-887A-1965B3DC23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11793">
            <a:off x="609600" y="2209800"/>
            <a:ext cx="564081" cy="452007"/>
          </a:xfrm>
          <a:prstGeom prst="rect">
            <a:avLst/>
          </a:prstGeom>
        </p:spPr>
      </p:pic>
      <p:pic>
        <p:nvPicPr>
          <p:cNvPr id="8" name="Picture 7">
            <a:extLst>
              <a:ext uri="{FF2B5EF4-FFF2-40B4-BE49-F238E27FC236}">
                <a16:creationId xmlns:a16="http://schemas.microsoft.com/office/drawing/2014/main" id="{09E74AA5-EB8C-493C-A069-1E726F9F3B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4638">
            <a:off x="1569519" y="2209800"/>
            <a:ext cx="564081" cy="452007"/>
          </a:xfrm>
          <a:prstGeom prst="rect">
            <a:avLst/>
          </a:prstGeom>
        </p:spPr>
      </p:pic>
      <p:pic>
        <p:nvPicPr>
          <p:cNvPr id="9" name="Picture 8">
            <a:extLst>
              <a:ext uri="{FF2B5EF4-FFF2-40B4-BE49-F238E27FC236}">
                <a16:creationId xmlns:a16="http://schemas.microsoft.com/office/drawing/2014/main" id="{3F219296-B8EF-4DA7-B294-E381B77D31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483919" y="2209800"/>
            <a:ext cx="564081" cy="452007"/>
          </a:xfrm>
          <a:prstGeom prst="rect">
            <a:avLst/>
          </a:prstGeom>
        </p:spPr>
      </p:pic>
      <p:pic>
        <p:nvPicPr>
          <p:cNvPr id="10" name="Picture 9">
            <a:extLst>
              <a:ext uri="{FF2B5EF4-FFF2-40B4-BE49-F238E27FC236}">
                <a16:creationId xmlns:a16="http://schemas.microsoft.com/office/drawing/2014/main" id="{1C67E90E-306B-4BE5-AF1C-83AB2E5B3C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582384">
            <a:off x="3398319" y="2209800"/>
            <a:ext cx="564081" cy="452007"/>
          </a:xfrm>
          <a:prstGeom prst="rect">
            <a:avLst/>
          </a:prstGeom>
        </p:spPr>
      </p:pic>
      <p:pic>
        <p:nvPicPr>
          <p:cNvPr id="11" name="Picture 10">
            <a:extLst>
              <a:ext uri="{FF2B5EF4-FFF2-40B4-BE49-F238E27FC236}">
                <a16:creationId xmlns:a16="http://schemas.microsoft.com/office/drawing/2014/main" id="{80E4E349-666F-4548-877E-DE4AD91CFF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312719" y="2209800"/>
            <a:ext cx="564081" cy="452007"/>
          </a:xfrm>
          <a:prstGeom prst="rect">
            <a:avLst/>
          </a:prstGeom>
        </p:spPr>
      </p:pic>
      <p:pic>
        <p:nvPicPr>
          <p:cNvPr id="12" name="Picture 11">
            <a:extLst>
              <a:ext uri="{FF2B5EF4-FFF2-40B4-BE49-F238E27FC236}">
                <a16:creationId xmlns:a16="http://schemas.microsoft.com/office/drawing/2014/main" id="{3505174F-6687-48B2-9196-EEEB820042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227119" y="2214993"/>
            <a:ext cx="564081" cy="452007"/>
          </a:xfrm>
          <a:prstGeom prst="rect">
            <a:avLst/>
          </a:prstGeom>
        </p:spPr>
      </p:pic>
      <p:pic>
        <p:nvPicPr>
          <p:cNvPr id="13" name="Picture 12">
            <a:extLst>
              <a:ext uri="{FF2B5EF4-FFF2-40B4-BE49-F238E27FC236}">
                <a16:creationId xmlns:a16="http://schemas.microsoft.com/office/drawing/2014/main" id="{1DD80762-3794-4DDB-9DA7-245ABC9917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121356" y="2265837"/>
            <a:ext cx="564081" cy="452007"/>
          </a:xfrm>
          <a:prstGeom prst="rect">
            <a:avLst/>
          </a:prstGeom>
        </p:spPr>
      </p:pic>
      <p:pic>
        <p:nvPicPr>
          <p:cNvPr id="14" name="Picture 13">
            <a:extLst>
              <a:ext uri="{FF2B5EF4-FFF2-40B4-BE49-F238E27FC236}">
                <a16:creationId xmlns:a16="http://schemas.microsoft.com/office/drawing/2014/main" id="{8EF75D5A-6216-4B46-B086-6488BF527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035756" y="2265837"/>
            <a:ext cx="564081" cy="452007"/>
          </a:xfrm>
          <a:prstGeom prst="rect">
            <a:avLst/>
          </a:prstGeom>
        </p:spPr>
      </p:pic>
      <p:pic>
        <p:nvPicPr>
          <p:cNvPr id="15" name="Picture 14">
            <a:extLst>
              <a:ext uri="{FF2B5EF4-FFF2-40B4-BE49-F238E27FC236}">
                <a16:creationId xmlns:a16="http://schemas.microsoft.com/office/drawing/2014/main" id="{D7C5CB58-010D-4220-99B3-90EBA72754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944963" y="2265837"/>
            <a:ext cx="564081" cy="452007"/>
          </a:xfrm>
          <a:prstGeom prst="rect">
            <a:avLst/>
          </a:prstGeom>
        </p:spPr>
      </p:pic>
      <p:pic>
        <p:nvPicPr>
          <p:cNvPr id="16" name="Picture 15">
            <a:extLst>
              <a:ext uri="{FF2B5EF4-FFF2-40B4-BE49-F238E27FC236}">
                <a16:creationId xmlns:a16="http://schemas.microsoft.com/office/drawing/2014/main" id="{49B8B7EB-1D20-4CC5-94FD-376E669A62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057810">
            <a:off x="676210" y="3202996"/>
            <a:ext cx="564081" cy="452007"/>
          </a:xfrm>
          <a:prstGeom prst="rect">
            <a:avLst/>
          </a:prstGeom>
        </p:spPr>
      </p:pic>
      <p:pic>
        <p:nvPicPr>
          <p:cNvPr id="17" name="Picture 16">
            <a:extLst>
              <a:ext uri="{FF2B5EF4-FFF2-40B4-BE49-F238E27FC236}">
                <a16:creationId xmlns:a16="http://schemas.microsoft.com/office/drawing/2014/main" id="{6CB87444-5D17-469A-A249-73477BC93B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27863">
            <a:off x="1566988" y="3202996"/>
            <a:ext cx="564081" cy="452007"/>
          </a:xfrm>
          <a:prstGeom prst="rect">
            <a:avLst/>
          </a:prstGeom>
        </p:spPr>
      </p:pic>
      <p:pic>
        <p:nvPicPr>
          <p:cNvPr id="18" name="Picture 17">
            <a:extLst>
              <a:ext uri="{FF2B5EF4-FFF2-40B4-BE49-F238E27FC236}">
                <a16:creationId xmlns:a16="http://schemas.microsoft.com/office/drawing/2014/main" id="{AAC75AA7-8C1A-4DCB-AAA4-9BE5CA79C0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178322">
            <a:off x="2481388" y="3202997"/>
            <a:ext cx="564081" cy="452007"/>
          </a:xfrm>
          <a:prstGeom prst="rect">
            <a:avLst/>
          </a:prstGeom>
        </p:spPr>
      </p:pic>
      <p:pic>
        <p:nvPicPr>
          <p:cNvPr id="19" name="Picture 18">
            <a:extLst>
              <a:ext uri="{FF2B5EF4-FFF2-40B4-BE49-F238E27FC236}">
                <a16:creationId xmlns:a16="http://schemas.microsoft.com/office/drawing/2014/main" id="{278CAE76-9A37-4B50-BAE0-51E72D12E4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362351">
            <a:off x="3395788" y="3198172"/>
            <a:ext cx="564081" cy="452007"/>
          </a:xfrm>
          <a:prstGeom prst="rect">
            <a:avLst/>
          </a:prstGeom>
        </p:spPr>
      </p:pic>
      <p:pic>
        <p:nvPicPr>
          <p:cNvPr id="20" name="Picture 19">
            <a:extLst>
              <a:ext uri="{FF2B5EF4-FFF2-40B4-BE49-F238E27FC236}">
                <a16:creationId xmlns:a16="http://schemas.microsoft.com/office/drawing/2014/main" id="{5CC39667-7372-4B5D-8F8C-62BBD1BA82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289960" y="3202997"/>
            <a:ext cx="564081" cy="452007"/>
          </a:xfrm>
          <a:prstGeom prst="rect">
            <a:avLst/>
          </a:prstGeom>
        </p:spPr>
      </p:pic>
      <p:pic>
        <p:nvPicPr>
          <p:cNvPr id="21" name="Picture 20">
            <a:extLst>
              <a:ext uri="{FF2B5EF4-FFF2-40B4-BE49-F238E27FC236}">
                <a16:creationId xmlns:a16="http://schemas.microsoft.com/office/drawing/2014/main" id="{9B39E3F7-EE0B-418F-9DAB-1389219DD0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074157">
            <a:off x="5224588" y="3202997"/>
            <a:ext cx="564081" cy="452007"/>
          </a:xfrm>
          <a:prstGeom prst="rect">
            <a:avLst/>
          </a:prstGeom>
        </p:spPr>
      </p:pic>
      <p:pic>
        <p:nvPicPr>
          <p:cNvPr id="22" name="Picture 21">
            <a:extLst>
              <a:ext uri="{FF2B5EF4-FFF2-40B4-BE49-F238E27FC236}">
                <a16:creationId xmlns:a16="http://schemas.microsoft.com/office/drawing/2014/main" id="{5438CF89-34E7-43F4-95C1-3301AF4EE8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967402">
            <a:off x="6138986" y="3121972"/>
            <a:ext cx="564081" cy="452007"/>
          </a:xfrm>
          <a:prstGeom prst="rect">
            <a:avLst/>
          </a:prstGeom>
        </p:spPr>
      </p:pic>
      <p:pic>
        <p:nvPicPr>
          <p:cNvPr id="23" name="Picture 22">
            <a:extLst>
              <a:ext uri="{FF2B5EF4-FFF2-40B4-BE49-F238E27FC236}">
                <a16:creationId xmlns:a16="http://schemas.microsoft.com/office/drawing/2014/main" id="{D8A7FAC4-6A50-4EF6-8E63-42818DD7D8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387840">
            <a:off x="7053386" y="3202997"/>
            <a:ext cx="564081" cy="452007"/>
          </a:xfrm>
          <a:prstGeom prst="rect">
            <a:avLst/>
          </a:prstGeom>
        </p:spPr>
      </p:pic>
      <p:pic>
        <p:nvPicPr>
          <p:cNvPr id="24" name="Picture 23">
            <a:extLst>
              <a:ext uri="{FF2B5EF4-FFF2-40B4-BE49-F238E27FC236}">
                <a16:creationId xmlns:a16="http://schemas.microsoft.com/office/drawing/2014/main" id="{81505FB3-0A87-42B8-A20E-E4AA581977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508265">
            <a:off x="7967788" y="3202996"/>
            <a:ext cx="564081" cy="452007"/>
          </a:xfrm>
          <a:prstGeom prst="rect">
            <a:avLst/>
          </a:prstGeom>
        </p:spPr>
      </p:pic>
      <p:pic>
        <p:nvPicPr>
          <p:cNvPr id="25" name="Picture 24">
            <a:extLst>
              <a:ext uri="{FF2B5EF4-FFF2-40B4-BE49-F238E27FC236}">
                <a16:creationId xmlns:a16="http://schemas.microsoft.com/office/drawing/2014/main" id="{46E22A24-8DE0-4EA4-B6A0-1FD8098207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76806">
            <a:off x="688330" y="4041196"/>
            <a:ext cx="564081" cy="452007"/>
          </a:xfrm>
          <a:prstGeom prst="rect">
            <a:avLst/>
          </a:prstGeom>
        </p:spPr>
      </p:pic>
      <p:pic>
        <p:nvPicPr>
          <p:cNvPr id="26" name="Picture 25">
            <a:extLst>
              <a:ext uri="{FF2B5EF4-FFF2-40B4-BE49-F238E27FC236}">
                <a16:creationId xmlns:a16="http://schemas.microsoft.com/office/drawing/2014/main" id="{EB9E3BF6-3CD8-4804-BD27-5326DD2B9B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11793">
            <a:off x="1602732" y="4041196"/>
            <a:ext cx="564081" cy="452007"/>
          </a:xfrm>
          <a:prstGeom prst="rect">
            <a:avLst/>
          </a:prstGeom>
        </p:spPr>
      </p:pic>
      <p:pic>
        <p:nvPicPr>
          <p:cNvPr id="27" name="Picture 26">
            <a:extLst>
              <a:ext uri="{FF2B5EF4-FFF2-40B4-BE49-F238E27FC236}">
                <a16:creationId xmlns:a16="http://schemas.microsoft.com/office/drawing/2014/main" id="{EA72EC5E-A3F3-4C69-90EA-C921E3EE3A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700546">
            <a:off x="2517132" y="4041197"/>
            <a:ext cx="564081" cy="452007"/>
          </a:xfrm>
          <a:prstGeom prst="rect">
            <a:avLst/>
          </a:prstGeom>
        </p:spPr>
      </p:pic>
      <p:pic>
        <p:nvPicPr>
          <p:cNvPr id="28" name="Picture 27">
            <a:extLst>
              <a:ext uri="{FF2B5EF4-FFF2-40B4-BE49-F238E27FC236}">
                <a16:creationId xmlns:a16="http://schemas.microsoft.com/office/drawing/2014/main" id="{D6876F9D-E0C3-468A-84F6-925A6C74A0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11793">
            <a:off x="3431532" y="4036372"/>
            <a:ext cx="564081" cy="452007"/>
          </a:xfrm>
          <a:prstGeom prst="rect">
            <a:avLst/>
          </a:prstGeom>
        </p:spPr>
      </p:pic>
      <p:pic>
        <p:nvPicPr>
          <p:cNvPr id="29" name="Picture 28">
            <a:extLst>
              <a:ext uri="{FF2B5EF4-FFF2-40B4-BE49-F238E27FC236}">
                <a16:creationId xmlns:a16="http://schemas.microsoft.com/office/drawing/2014/main" id="{A1022FB6-7E42-4760-865F-3795F37688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11793">
            <a:off x="4325704" y="4041197"/>
            <a:ext cx="564081" cy="452007"/>
          </a:xfrm>
          <a:prstGeom prst="rect">
            <a:avLst/>
          </a:prstGeom>
        </p:spPr>
      </p:pic>
      <p:pic>
        <p:nvPicPr>
          <p:cNvPr id="30" name="Picture 29">
            <a:extLst>
              <a:ext uri="{FF2B5EF4-FFF2-40B4-BE49-F238E27FC236}">
                <a16:creationId xmlns:a16="http://schemas.microsoft.com/office/drawing/2014/main" id="{47BB0A91-85F0-4C9B-9CDB-7C98E655C8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490001">
            <a:off x="5260332" y="4041197"/>
            <a:ext cx="564081" cy="452007"/>
          </a:xfrm>
          <a:prstGeom prst="rect">
            <a:avLst/>
          </a:prstGeom>
        </p:spPr>
      </p:pic>
      <p:pic>
        <p:nvPicPr>
          <p:cNvPr id="31" name="Picture 30">
            <a:extLst>
              <a:ext uri="{FF2B5EF4-FFF2-40B4-BE49-F238E27FC236}">
                <a16:creationId xmlns:a16="http://schemas.microsoft.com/office/drawing/2014/main" id="{C1C37A68-D75E-4718-870A-07DE9E9C25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11793">
            <a:off x="6174730" y="3960172"/>
            <a:ext cx="564081" cy="452007"/>
          </a:xfrm>
          <a:prstGeom prst="rect">
            <a:avLst/>
          </a:prstGeom>
        </p:spPr>
      </p:pic>
      <p:pic>
        <p:nvPicPr>
          <p:cNvPr id="32" name="Picture 31">
            <a:extLst>
              <a:ext uri="{FF2B5EF4-FFF2-40B4-BE49-F238E27FC236}">
                <a16:creationId xmlns:a16="http://schemas.microsoft.com/office/drawing/2014/main" id="{74A66935-E4FA-4CBF-A8C0-24F6A22632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11793">
            <a:off x="7089130" y="4041197"/>
            <a:ext cx="564081" cy="452007"/>
          </a:xfrm>
          <a:prstGeom prst="rect">
            <a:avLst/>
          </a:prstGeom>
        </p:spPr>
      </p:pic>
      <p:pic>
        <p:nvPicPr>
          <p:cNvPr id="33" name="Picture 32">
            <a:extLst>
              <a:ext uri="{FF2B5EF4-FFF2-40B4-BE49-F238E27FC236}">
                <a16:creationId xmlns:a16="http://schemas.microsoft.com/office/drawing/2014/main" id="{83D14349-5BF8-4552-ADDE-D5790DE0A0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958223">
            <a:off x="8003532" y="4041196"/>
            <a:ext cx="564081" cy="452007"/>
          </a:xfrm>
          <a:prstGeom prst="rect">
            <a:avLst/>
          </a:prstGeom>
        </p:spPr>
      </p:pic>
      <p:pic>
        <p:nvPicPr>
          <p:cNvPr id="34" name="Picture 33">
            <a:extLst>
              <a:ext uri="{FF2B5EF4-FFF2-40B4-BE49-F238E27FC236}">
                <a16:creationId xmlns:a16="http://schemas.microsoft.com/office/drawing/2014/main" id="{4DCF1BDE-453D-4BEA-B9F0-DB06263B83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083033">
            <a:off x="612130" y="5031796"/>
            <a:ext cx="564081" cy="452007"/>
          </a:xfrm>
          <a:prstGeom prst="rect">
            <a:avLst/>
          </a:prstGeom>
        </p:spPr>
      </p:pic>
      <p:pic>
        <p:nvPicPr>
          <p:cNvPr id="35" name="Picture 34">
            <a:extLst>
              <a:ext uri="{FF2B5EF4-FFF2-40B4-BE49-F238E27FC236}">
                <a16:creationId xmlns:a16="http://schemas.microsoft.com/office/drawing/2014/main" id="{B80E1E6D-B592-49D5-A8DA-4EFDB73892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11793">
            <a:off x="1526532" y="5031796"/>
            <a:ext cx="564081" cy="452007"/>
          </a:xfrm>
          <a:prstGeom prst="rect">
            <a:avLst/>
          </a:prstGeom>
        </p:spPr>
      </p:pic>
      <p:pic>
        <p:nvPicPr>
          <p:cNvPr id="36" name="Picture 35">
            <a:extLst>
              <a:ext uri="{FF2B5EF4-FFF2-40B4-BE49-F238E27FC236}">
                <a16:creationId xmlns:a16="http://schemas.microsoft.com/office/drawing/2014/main" id="{3D7CFD33-FD64-40CC-924C-F70CA7CBC7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11793">
            <a:off x="2440932" y="5031797"/>
            <a:ext cx="564081" cy="452007"/>
          </a:xfrm>
          <a:prstGeom prst="rect">
            <a:avLst/>
          </a:prstGeom>
        </p:spPr>
      </p:pic>
      <p:pic>
        <p:nvPicPr>
          <p:cNvPr id="37" name="Picture 36">
            <a:extLst>
              <a:ext uri="{FF2B5EF4-FFF2-40B4-BE49-F238E27FC236}">
                <a16:creationId xmlns:a16="http://schemas.microsoft.com/office/drawing/2014/main" id="{7D44035B-F4A7-49F9-9672-DD60D9A2BE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527693">
            <a:off x="3355332" y="5026972"/>
            <a:ext cx="564081" cy="452007"/>
          </a:xfrm>
          <a:prstGeom prst="rect">
            <a:avLst/>
          </a:prstGeom>
        </p:spPr>
      </p:pic>
      <p:pic>
        <p:nvPicPr>
          <p:cNvPr id="38" name="Picture 37">
            <a:extLst>
              <a:ext uri="{FF2B5EF4-FFF2-40B4-BE49-F238E27FC236}">
                <a16:creationId xmlns:a16="http://schemas.microsoft.com/office/drawing/2014/main" id="{C36F3FF5-AC38-4ABD-90ED-5BF9AD1824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11793">
            <a:off x="4249504" y="5031797"/>
            <a:ext cx="564081" cy="452007"/>
          </a:xfrm>
          <a:prstGeom prst="rect">
            <a:avLst/>
          </a:prstGeom>
        </p:spPr>
      </p:pic>
      <p:pic>
        <p:nvPicPr>
          <p:cNvPr id="39" name="Picture 38">
            <a:extLst>
              <a:ext uri="{FF2B5EF4-FFF2-40B4-BE49-F238E27FC236}">
                <a16:creationId xmlns:a16="http://schemas.microsoft.com/office/drawing/2014/main" id="{EE14BF59-5CBD-40F3-9CC9-35919346DD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554846">
            <a:off x="5184132" y="5031797"/>
            <a:ext cx="564081" cy="452007"/>
          </a:xfrm>
          <a:prstGeom prst="rect">
            <a:avLst/>
          </a:prstGeom>
        </p:spPr>
      </p:pic>
      <p:pic>
        <p:nvPicPr>
          <p:cNvPr id="40" name="Picture 39">
            <a:extLst>
              <a:ext uri="{FF2B5EF4-FFF2-40B4-BE49-F238E27FC236}">
                <a16:creationId xmlns:a16="http://schemas.microsoft.com/office/drawing/2014/main" id="{8239EB75-9C6B-4991-8501-4310F1FAC3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418077">
            <a:off x="6098530" y="4950772"/>
            <a:ext cx="564081" cy="452007"/>
          </a:xfrm>
          <a:prstGeom prst="rect">
            <a:avLst/>
          </a:prstGeom>
        </p:spPr>
      </p:pic>
      <p:pic>
        <p:nvPicPr>
          <p:cNvPr id="41" name="Picture 40">
            <a:extLst>
              <a:ext uri="{FF2B5EF4-FFF2-40B4-BE49-F238E27FC236}">
                <a16:creationId xmlns:a16="http://schemas.microsoft.com/office/drawing/2014/main" id="{912549F6-2700-4F6B-B292-78C43930FD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32096">
            <a:off x="7012930" y="5031797"/>
            <a:ext cx="564081" cy="452007"/>
          </a:xfrm>
          <a:prstGeom prst="rect">
            <a:avLst/>
          </a:prstGeom>
        </p:spPr>
      </p:pic>
      <p:pic>
        <p:nvPicPr>
          <p:cNvPr id="42" name="Picture 41">
            <a:extLst>
              <a:ext uri="{FF2B5EF4-FFF2-40B4-BE49-F238E27FC236}">
                <a16:creationId xmlns:a16="http://schemas.microsoft.com/office/drawing/2014/main" id="{C20B7943-CADF-48AF-A2DF-356D311955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680524">
            <a:off x="7927332" y="5031796"/>
            <a:ext cx="564081" cy="452007"/>
          </a:xfrm>
          <a:prstGeom prst="rect">
            <a:avLst/>
          </a:prstGeom>
        </p:spPr>
      </p:pic>
      <p:pic>
        <p:nvPicPr>
          <p:cNvPr id="43" name="Picture 42">
            <a:extLst>
              <a:ext uri="{FF2B5EF4-FFF2-40B4-BE49-F238E27FC236}">
                <a16:creationId xmlns:a16="http://schemas.microsoft.com/office/drawing/2014/main" id="{923EBFAE-04B6-4BDC-8EF6-AA1B90B210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672700">
            <a:off x="652587" y="5951020"/>
            <a:ext cx="564081" cy="452007"/>
          </a:xfrm>
          <a:prstGeom prst="rect">
            <a:avLst/>
          </a:prstGeom>
        </p:spPr>
      </p:pic>
      <p:pic>
        <p:nvPicPr>
          <p:cNvPr id="44" name="Picture 43">
            <a:extLst>
              <a:ext uri="{FF2B5EF4-FFF2-40B4-BE49-F238E27FC236}">
                <a16:creationId xmlns:a16="http://schemas.microsoft.com/office/drawing/2014/main" id="{8D3C0BF2-ABD0-4C46-B899-6271488E63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412487">
            <a:off x="1566989" y="5951020"/>
            <a:ext cx="564081" cy="452007"/>
          </a:xfrm>
          <a:prstGeom prst="rect">
            <a:avLst/>
          </a:prstGeom>
          <a:ln>
            <a:noFill/>
          </a:ln>
        </p:spPr>
      </p:pic>
      <p:pic>
        <p:nvPicPr>
          <p:cNvPr id="45" name="Picture 44">
            <a:extLst>
              <a:ext uri="{FF2B5EF4-FFF2-40B4-BE49-F238E27FC236}">
                <a16:creationId xmlns:a16="http://schemas.microsoft.com/office/drawing/2014/main" id="{CA371D1F-CE64-443B-AE78-EEE533854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023696">
            <a:off x="2481389" y="5951021"/>
            <a:ext cx="564081" cy="452007"/>
          </a:xfrm>
          <a:prstGeom prst="rect">
            <a:avLst/>
          </a:prstGeom>
        </p:spPr>
      </p:pic>
      <p:pic>
        <p:nvPicPr>
          <p:cNvPr id="46" name="Picture 45">
            <a:extLst>
              <a:ext uri="{FF2B5EF4-FFF2-40B4-BE49-F238E27FC236}">
                <a16:creationId xmlns:a16="http://schemas.microsoft.com/office/drawing/2014/main" id="{A6B5E539-C3C9-42CC-82A8-C1421CEF94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343724">
            <a:off x="3395789" y="5946196"/>
            <a:ext cx="564081" cy="452007"/>
          </a:xfrm>
          <a:prstGeom prst="rect">
            <a:avLst/>
          </a:prstGeom>
        </p:spPr>
      </p:pic>
      <p:pic>
        <p:nvPicPr>
          <p:cNvPr id="47" name="Picture 46">
            <a:extLst>
              <a:ext uri="{FF2B5EF4-FFF2-40B4-BE49-F238E27FC236}">
                <a16:creationId xmlns:a16="http://schemas.microsoft.com/office/drawing/2014/main" id="{A455E8D1-80BC-4951-BB9B-A130BA1938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599922">
            <a:off x="4289961" y="5951021"/>
            <a:ext cx="564081" cy="452007"/>
          </a:xfrm>
          <a:prstGeom prst="rect">
            <a:avLst/>
          </a:prstGeom>
        </p:spPr>
      </p:pic>
      <p:pic>
        <p:nvPicPr>
          <p:cNvPr id="48" name="Picture 47">
            <a:extLst>
              <a:ext uri="{FF2B5EF4-FFF2-40B4-BE49-F238E27FC236}">
                <a16:creationId xmlns:a16="http://schemas.microsoft.com/office/drawing/2014/main" id="{6DFCF87F-DC5D-43A3-92CA-D6DA844935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846394">
            <a:off x="5224589" y="5951021"/>
            <a:ext cx="564081" cy="452007"/>
          </a:xfrm>
          <a:prstGeom prst="rect">
            <a:avLst/>
          </a:prstGeom>
        </p:spPr>
      </p:pic>
      <p:pic>
        <p:nvPicPr>
          <p:cNvPr id="49" name="Picture 48">
            <a:extLst>
              <a:ext uri="{FF2B5EF4-FFF2-40B4-BE49-F238E27FC236}">
                <a16:creationId xmlns:a16="http://schemas.microsoft.com/office/drawing/2014/main" id="{9CCE9AB3-FFC4-4484-B89B-B7E019D776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77926">
            <a:off x="6138987" y="5869996"/>
            <a:ext cx="564081" cy="452007"/>
          </a:xfrm>
          <a:prstGeom prst="rect">
            <a:avLst/>
          </a:prstGeom>
        </p:spPr>
      </p:pic>
      <p:pic>
        <p:nvPicPr>
          <p:cNvPr id="50" name="Picture 49">
            <a:extLst>
              <a:ext uri="{FF2B5EF4-FFF2-40B4-BE49-F238E27FC236}">
                <a16:creationId xmlns:a16="http://schemas.microsoft.com/office/drawing/2014/main" id="{ED0DE2A0-7880-40F5-95E4-3FE6AA6D54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11793">
            <a:off x="7053387" y="5951021"/>
            <a:ext cx="564081" cy="452007"/>
          </a:xfrm>
          <a:prstGeom prst="rect">
            <a:avLst/>
          </a:prstGeom>
        </p:spPr>
      </p:pic>
      <p:pic>
        <p:nvPicPr>
          <p:cNvPr id="51" name="Picture 50">
            <a:extLst>
              <a:ext uri="{FF2B5EF4-FFF2-40B4-BE49-F238E27FC236}">
                <a16:creationId xmlns:a16="http://schemas.microsoft.com/office/drawing/2014/main" id="{8A0179E2-1B43-4250-8CCF-ECDA15C552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488451">
            <a:off x="7967789" y="5951020"/>
            <a:ext cx="564081" cy="452007"/>
          </a:xfrm>
          <a:prstGeom prst="rect">
            <a:avLst/>
          </a:prstGeom>
        </p:spPr>
      </p:pic>
      <p:cxnSp>
        <p:nvCxnSpPr>
          <p:cNvPr id="55" name="Straight Connector 54">
            <a:extLst>
              <a:ext uri="{FF2B5EF4-FFF2-40B4-BE49-F238E27FC236}">
                <a16:creationId xmlns:a16="http://schemas.microsoft.com/office/drawing/2014/main" id="{4B7920EB-3CC2-4819-9AD6-568211208575}"/>
              </a:ext>
            </a:extLst>
          </p:cNvPr>
          <p:cNvCxnSpPr/>
          <p:nvPr/>
        </p:nvCxnSpPr>
        <p:spPr>
          <a:xfrm>
            <a:off x="1143000" y="2514600"/>
            <a:ext cx="457200" cy="0"/>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C47CAD0-24E2-4537-AB03-7642824C4DA0}"/>
              </a:ext>
            </a:extLst>
          </p:cNvPr>
          <p:cNvCxnSpPr/>
          <p:nvPr/>
        </p:nvCxnSpPr>
        <p:spPr>
          <a:xfrm>
            <a:off x="2057400" y="2514600"/>
            <a:ext cx="457200" cy="0"/>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2D69E18-725A-4573-AF46-AC4E96FC840E}"/>
              </a:ext>
            </a:extLst>
          </p:cNvPr>
          <p:cNvCxnSpPr/>
          <p:nvPr/>
        </p:nvCxnSpPr>
        <p:spPr>
          <a:xfrm>
            <a:off x="2971800" y="2514600"/>
            <a:ext cx="457200" cy="0"/>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A077559-3D20-44A8-A125-58DE847C6636}"/>
              </a:ext>
            </a:extLst>
          </p:cNvPr>
          <p:cNvCxnSpPr/>
          <p:nvPr/>
        </p:nvCxnSpPr>
        <p:spPr>
          <a:xfrm>
            <a:off x="3962400" y="2514600"/>
            <a:ext cx="457200" cy="0"/>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FBED1E9-C7C3-4716-9D59-E46464A63296}"/>
              </a:ext>
            </a:extLst>
          </p:cNvPr>
          <p:cNvCxnSpPr/>
          <p:nvPr/>
        </p:nvCxnSpPr>
        <p:spPr>
          <a:xfrm>
            <a:off x="4800600" y="2514600"/>
            <a:ext cx="457200" cy="0"/>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C0B64F4-B39A-48C3-9F6C-42BB93FEB44A}"/>
              </a:ext>
            </a:extLst>
          </p:cNvPr>
          <p:cNvCxnSpPr/>
          <p:nvPr/>
        </p:nvCxnSpPr>
        <p:spPr>
          <a:xfrm>
            <a:off x="5715000" y="2514600"/>
            <a:ext cx="457200" cy="0"/>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2338604-1AB1-4E8F-A320-6A79D7C77C93}"/>
              </a:ext>
            </a:extLst>
          </p:cNvPr>
          <p:cNvCxnSpPr/>
          <p:nvPr/>
        </p:nvCxnSpPr>
        <p:spPr>
          <a:xfrm>
            <a:off x="6629400" y="2514600"/>
            <a:ext cx="457200" cy="0"/>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7EB11F8-8D50-4F7C-98AF-4EA44481D574}"/>
              </a:ext>
            </a:extLst>
          </p:cNvPr>
          <p:cNvCxnSpPr/>
          <p:nvPr/>
        </p:nvCxnSpPr>
        <p:spPr>
          <a:xfrm>
            <a:off x="7543800" y="2514600"/>
            <a:ext cx="457200" cy="0"/>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1F0B5D5-4D0D-49F8-B24D-63065A865EEB}"/>
              </a:ext>
            </a:extLst>
          </p:cNvPr>
          <p:cNvCxnSpPr/>
          <p:nvPr/>
        </p:nvCxnSpPr>
        <p:spPr>
          <a:xfrm>
            <a:off x="2057400" y="3433343"/>
            <a:ext cx="457200" cy="0"/>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EF2D05D-B98D-483D-AEDA-4FA21648355A}"/>
              </a:ext>
            </a:extLst>
          </p:cNvPr>
          <p:cNvCxnSpPr>
            <a:cxnSpLocks/>
          </p:cNvCxnSpPr>
          <p:nvPr/>
        </p:nvCxnSpPr>
        <p:spPr>
          <a:xfrm>
            <a:off x="1143000" y="3581400"/>
            <a:ext cx="609600" cy="457200"/>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E2E82D5-F614-4E7C-9202-61683A89D1E9}"/>
              </a:ext>
            </a:extLst>
          </p:cNvPr>
          <p:cNvCxnSpPr>
            <a:cxnSpLocks/>
          </p:cNvCxnSpPr>
          <p:nvPr/>
        </p:nvCxnSpPr>
        <p:spPr>
          <a:xfrm>
            <a:off x="1981200" y="2667000"/>
            <a:ext cx="609600" cy="457200"/>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753B658-FE28-4190-98A1-4F83853C558D}"/>
              </a:ext>
            </a:extLst>
          </p:cNvPr>
          <p:cNvCxnSpPr>
            <a:cxnSpLocks/>
          </p:cNvCxnSpPr>
          <p:nvPr/>
        </p:nvCxnSpPr>
        <p:spPr>
          <a:xfrm flipV="1">
            <a:off x="4724400" y="2667000"/>
            <a:ext cx="685800" cy="533400"/>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9732FB9-5791-4B55-A345-3A23C71E6479}"/>
              </a:ext>
            </a:extLst>
          </p:cNvPr>
          <p:cNvCxnSpPr>
            <a:cxnSpLocks/>
          </p:cNvCxnSpPr>
          <p:nvPr/>
        </p:nvCxnSpPr>
        <p:spPr>
          <a:xfrm flipV="1">
            <a:off x="5715000" y="2743200"/>
            <a:ext cx="685800" cy="533400"/>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A4E9CB9-BFAC-4040-8143-1F37ABB161D4}"/>
              </a:ext>
            </a:extLst>
          </p:cNvPr>
          <p:cNvCxnSpPr>
            <a:cxnSpLocks/>
          </p:cNvCxnSpPr>
          <p:nvPr/>
        </p:nvCxnSpPr>
        <p:spPr>
          <a:xfrm>
            <a:off x="7467600" y="2667000"/>
            <a:ext cx="533400" cy="609600"/>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FD8202FB-9012-425E-A634-BB45BA7D3C4F}"/>
              </a:ext>
            </a:extLst>
          </p:cNvPr>
          <p:cNvCxnSpPr>
            <a:cxnSpLocks/>
          </p:cNvCxnSpPr>
          <p:nvPr/>
        </p:nvCxnSpPr>
        <p:spPr>
          <a:xfrm>
            <a:off x="3657600" y="2667000"/>
            <a:ext cx="0" cy="533400"/>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9CE31DA-B4A9-4A35-9A73-EF04BCBED2D4}"/>
              </a:ext>
            </a:extLst>
          </p:cNvPr>
          <p:cNvCxnSpPr>
            <a:cxnSpLocks/>
          </p:cNvCxnSpPr>
          <p:nvPr/>
        </p:nvCxnSpPr>
        <p:spPr>
          <a:xfrm>
            <a:off x="1981200" y="5410200"/>
            <a:ext cx="533400" cy="533400"/>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89C9D72-934E-4CDA-9802-6F94C10DD0E2}"/>
              </a:ext>
            </a:extLst>
          </p:cNvPr>
          <p:cNvCxnSpPr>
            <a:cxnSpLocks/>
          </p:cNvCxnSpPr>
          <p:nvPr/>
        </p:nvCxnSpPr>
        <p:spPr>
          <a:xfrm>
            <a:off x="3886200" y="4495800"/>
            <a:ext cx="609600" cy="609600"/>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F758C90-8028-4A62-A051-7FFF28AE9CA6}"/>
              </a:ext>
            </a:extLst>
          </p:cNvPr>
          <p:cNvCxnSpPr>
            <a:cxnSpLocks/>
          </p:cNvCxnSpPr>
          <p:nvPr/>
        </p:nvCxnSpPr>
        <p:spPr>
          <a:xfrm>
            <a:off x="4800600" y="4419600"/>
            <a:ext cx="685800" cy="609600"/>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3E9D0C0D-7C17-44CB-BD36-5FF9C61BE536}"/>
              </a:ext>
            </a:extLst>
          </p:cNvPr>
          <p:cNvCxnSpPr/>
          <p:nvPr/>
        </p:nvCxnSpPr>
        <p:spPr>
          <a:xfrm>
            <a:off x="6705600" y="4267200"/>
            <a:ext cx="457200" cy="0"/>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EC2F4046-D6E1-4E54-A897-1315E108B28A}"/>
              </a:ext>
            </a:extLst>
          </p:cNvPr>
          <p:cNvCxnSpPr>
            <a:cxnSpLocks/>
          </p:cNvCxnSpPr>
          <p:nvPr/>
        </p:nvCxnSpPr>
        <p:spPr>
          <a:xfrm flipH="1">
            <a:off x="5562600" y="3505200"/>
            <a:ext cx="609600" cy="609600"/>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3862C61-BB98-42C4-AF93-EC8C0AC0DD49}"/>
              </a:ext>
            </a:extLst>
          </p:cNvPr>
          <p:cNvCxnSpPr>
            <a:cxnSpLocks/>
          </p:cNvCxnSpPr>
          <p:nvPr/>
        </p:nvCxnSpPr>
        <p:spPr>
          <a:xfrm>
            <a:off x="8229600" y="4495800"/>
            <a:ext cx="0" cy="533400"/>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B6CFAF26-89F3-4F45-9680-B2B9524ACF57}"/>
              </a:ext>
            </a:extLst>
          </p:cNvPr>
          <p:cNvCxnSpPr>
            <a:cxnSpLocks/>
          </p:cNvCxnSpPr>
          <p:nvPr/>
        </p:nvCxnSpPr>
        <p:spPr>
          <a:xfrm>
            <a:off x="3657600" y="5486400"/>
            <a:ext cx="0" cy="533400"/>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3F0F876-1FBF-4F52-997C-D76DDACCB07A}"/>
              </a:ext>
            </a:extLst>
          </p:cNvPr>
          <p:cNvCxnSpPr/>
          <p:nvPr/>
        </p:nvCxnSpPr>
        <p:spPr>
          <a:xfrm>
            <a:off x="2971800" y="5257800"/>
            <a:ext cx="457200" cy="0"/>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6B013F29-4FA3-44B7-8ACC-4085B233A148}"/>
              </a:ext>
            </a:extLst>
          </p:cNvPr>
          <p:cNvCxnSpPr>
            <a:cxnSpLocks/>
          </p:cNvCxnSpPr>
          <p:nvPr/>
        </p:nvCxnSpPr>
        <p:spPr>
          <a:xfrm>
            <a:off x="6400800" y="5486400"/>
            <a:ext cx="0" cy="381000"/>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06BC9FE-4484-46D1-9CD3-D52B079F1F39}"/>
              </a:ext>
            </a:extLst>
          </p:cNvPr>
          <p:cNvCxnSpPr>
            <a:cxnSpLocks/>
          </p:cNvCxnSpPr>
          <p:nvPr/>
        </p:nvCxnSpPr>
        <p:spPr>
          <a:xfrm>
            <a:off x="7543800" y="5562600"/>
            <a:ext cx="609600" cy="457200"/>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AC84A23-C72C-46AA-A069-B10F9724F2E3}"/>
              </a:ext>
            </a:extLst>
          </p:cNvPr>
          <p:cNvCxnSpPr>
            <a:cxnSpLocks/>
          </p:cNvCxnSpPr>
          <p:nvPr/>
        </p:nvCxnSpPr>
        <p:spPr>
          <a:xfrm flipV="1">
            <a:off x="4724400" y="5486400"/>
            <a:ext cx="685800" cy="533400"/>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FD1B381-B199-4E69-8D39-29AF92BDF772}"/>
              </a:ext>
            </a:extLst>
          </p:cNvPr>
          <p:cNvCxnSpPr>
            <a:cxnSpLocks/>
          </p:cNvCxnSpPr>
          <p:nvPr/>
        </p:nvCxnSpPr>
        <p:spPr>
          <a:xfrm>
            <a:off x="5715000" y="5257800"/>
            <a:ext cx="381000" cy="0"/>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E5C0E80E-BBC3-4D17-8A83-355841CBE76E}"/>
              </a:ext>
            </a:extLst>
          </p:cNvPr>
          <p:cNvCxnSpPr>
            <a:cxnSpLocks/>
          </p:cNvCxnSpPr>
          <p:nvPr/>
        </p:nvCxnSpPr>
        <p:spPr>
          <a:xfrm flipV="1">
            <a:off x="1066800" y="5486400"/>
            <a:ext cx="685800" cy="533400"/>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8" name="Title 1">
            <a:extLst>
              <a:ext uri="{FF2B5EF4-FFF2-40B4-BE49-F238E27FC236}">
                <a16:creationId xmlns:a16="http://schemas.microsoft.com/office/drawing/2014/main" id="{093234D8-FBAB-4DDE-88CA-BE890DE92C2E}"/>
              </a:ext>
            </a:extLst>
          </p:cNvPr>
          <p:cNvSpPr>
            <a:spLocks noGrp="1"/>
          </p:cNvSpPr>
          <p:nvPr>
            <p:ph type="title"/>
          </p:nvPr>
        </p:nvSpPr>
        <p:spPr>
          <a:xfrm>
            <a:off x="457200" y="274638"/>
            <a:ext cx="8229600" cy="1143000"/>
          </a:xfrm>
        </p:spPr>
        <p:txBody>
          <a:bodyPr/>
          <a:lstStyle/>
          <a:p>
            <a:pPr algn="l"/>
            <a:r>
              <a:rPr lang="en-US" sz="2800" b="1" dirty="0"/>
              <a:t>At an air/water interface, water molecules bond to create a weak membrane</a:t>
            </a:r>
          </a:p>
        </p:txBody>
      </p:sp>
      <p:cxnSp>
        <p:nvCxnSpPr>
          <p:cNvPr id="91" name="Straight Connector 90">
            <a:extLst>
              <a:ext uri="{FF2B5EF4-FFF2-40B4-BE49-F238E27FC236}">
                <a16:creationId xmlns:a16="http://schemas.microsoft.com/office/drawing/2014/main" id="{64D60146-18A0-4DD7-9704-C54AF75CCDC6}"/>
              </a:ext>
            </a:extLst>
          </p:cNvPr>
          <p:cNvCxnSpPr>
            <a:cxnSpLocks/>
          </p:cNvCxnSpPr>
          <p:nvPr/>
        </p:nvCxnSpPr>
        <p:spPr>
          <a:xfrm flipV="1">
            <a:off x="1981200" y="4495800"/>
            <a:ext cx="685800" cy="533400"/>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82F9865A-0315-4A99-8D5C-2C58AB13FD40}"/>
              </a:ext>
            </a:extLst>
          </p:cNvPr>
          <p:cNvCxnSpPr>
            <a:cxnSpLocks/>
          </p:cNvCxnSpPr>
          <p:nvPr/>
        </p:nvCxnSpPr>
        <p:spPr>
          <a:xfrm>
            <a:off x="990600" y="2667000"/>
            <a:ext cx="0" cy="533400"/>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9801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800" b="1" dirty="0"/>
              <a:t>Water molecules also exhibit </a:t>
            </a:r>
            <a:r>
              <a:rPr lang="en-US" sz="2800" b="1" dirty="0">
                <a:solidFill>
                  <a:schemeClr val="tx2"/>
                </a:solidFill>
              </a:rPr>
              <a:t>adhesion</a:t>
            </a:r>
            <a:r>
              <a:rPr lang="en-US" sz="2800" b="1" dirty="0"/>
              <a:t>. They like to stick to other substances.</a:t>
            </a:r>
          </a:p>
        </p:txBody>
      </p:sp>
      <p:sp>
        <p:nvSpPr>
          <p:cNvPr id="5" name="TextBox 4"/>
          <p:cNvSpPr txBox="1"/>
          <p:nvPr/>
        </p:nvSpPr>
        <p:spPr>
          <a:xfrm>
            <a:off x="228600" y="5562600"/>
            <a:ext cx="7086600" cy="707886"/>
          </a:xfrm>
          <a:prstGeom prst="rect">
            <a:avLst/>
          </a:prstGeom>
          <a:noFill/>
        </p:spPr>
        <p:txBody>
          <a:bodyPr wrap="square" rtlCol="0">
            <a:spAutoFit/>
          </a:bodyPr>
          <a:lstStyle/>
          <a:p>
            <a:r>
              <a:rPr lang="en-US" sz="2000" dirty="0">
                <a:latin typeface="Kalinga" panose="020B0502040204020203" pitchFamily="34" charset="0"/>
                <a:cs typeface="Kalinga" panose="020B0502040204020203" pitchFamily="34" charset="0"/>
              </a:rPr>
              <a:t>What is the difference between adhesion and cohesion? Click here: </a:t>
            </a:r>
            <a:r>
              <a:rPr lang="en-US" sz="2000" dirty="0">
                <a:latin typeface="Kalinga" panose="020B0502040204020203" pitchFamily="34" charset="0"/>
                <a:cs typeface="Kalinga" panose="020B0502040204020203" pitchFamily="34" charset="0"/>
                <a:hlinkClick r:id="rId3"/>
              </a:rPr>
              <a:t>http://water.usgs.gov/edu/adhesion.html</a:t>
            </a:r>
            <a:endParaRPr lang="en-US" sz="2000" dirty="0">
              <a:latin typeface="Kalinga" panose="020B0502040204020203" pitchFamily="34" charset="0"/>
              <a:cs typeface="Kalinga" panose="020B0502040204020203" pitchFamily="34" charset="0"/>
            </a:endParaRPr>
          </a:p>
        </p:txBody>
      </p:sp>
      <p:pic>
        <p:nvPicPr>
          <p:cNvPr id="1026" name="Picture 2" descr="http://ak.picdn.net/shutterstock/videos/1759277/preview/stock-footage-close-up-of-water-droplets-on-glass.jpg"/>
          <p:cNvPicPr>
            <a:picLocks noChangeAspect="1" noChangeArrowheads="1"/>
          </p:cNvPicPr>
          <p:nvPr/>
        </p:nvPicPr>
        <p:blipFill rotWithShape="1">
          <a:blip r:embed="rId4">
            <a:extLst>
              <a:ext uri="{28A0092B-C50C-407E-A947-70E740481C1C}">
                <a14:useLocalDpi xmlns:a14="http://schemas.microsoft.com/office/drawing/2010/main" val="0"/>
              </a:ext>
            </a:extLst>
          </a:blip>
          <a:srcRect b="19120"/>
          <a:stretch/>
        </p:blipFill>
        <p:spPr bwMode="auto">
          <a:xfrm>
            <a:off x="0" y="1371600"/>
            <a:ext cx="9144000" cy="414157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638800" y="2209800"/>
            <a:ext cx="3352800" cy="1938992"/>
          </a:xfrm>
          <a:prstGeom prst="rect">
            <a:avLst/>
          </a:prstGeom>
          <a:solidFill>
            <a:schemeClr val="bg1">
              <a:lumMod val="50000"/>
            </a:schemeClr>
          </a:solidFill>
        </p:spPr>
        <p:txBody>
          <a:bodyPr wrap="square" rtlCol="0">
            <a:spAutoFit/>
          </a:bodyPr>
          <a:lstStyle/>
          <a:p>
            <a:r>
              <a:rPr lang="en-US" sz="2000" dirty="0">
                <a:latin typeface="Kalinga" panose="020B0502040204020203" pitchFamily="34" charset="0"/>
                <a:cs typeface="Kalinga" panose="020B0502040204020203" pitchFamily="34" charset="0"/>
              </a:rPr>
              <a:t>Water droplets on a window stick to the window because of </a:t>
            </a:r>
            <a:r>
              <a:rPr lang="en-US" sz="2000" u="sng" dirty="0">
                <a:latin typeface="Kalinga" panose="020B0502040204020203" pitchFamily="34" charset="0"/>
                <a:cs typeface="Kalinga" panose="020B0502040204020203" pitchFamily="34" charset="0"/>
              </a:rPr>
              <a:t>adhesion</a:t>
            </a:r>
            <a:r>
              <a:rPr lang="en-US" sz="2000" dirty="0">
                <a:latin typeface="Kalinga" panose="020B0502040204020203" pitchFamily="34" charset="0"/>
                <a:cs typeface="Kalinga" panose="020B0502040204020203" pitchFamily="34" charset="0"/>
              </a:rPr>
              <a:t>. They form droplets because of </a:t>
            </a:r>
            <a:r>
              <a:rPr lang="en-US" sz="2000" u="sng" dirty="0">
                <a:latin typeface="Kalinga" panose="020B0502040204020203" pitchFamily="34" charset="0"/>
                <a:cs typeface="Kalinga" panose="020B0502040204020203" pitchFamily="34" charset="0"/>
              </a:rPr>
              <a:t>cohesion</a:t>
            </a:r>
            <a:r>
              <a:rPr lang="en-US" sz="2000" dirty="0">
                <a:latin typeface="Kalinga" panose="020B0502040204020203" pitchFamily="34" charset="0"/>
                <a:cs typeface="Kalinga" panose="020B0502040204020203" pitchFamily="34" charset="0"/>
              </a:rPr>
              <a:t>.</a:t>
            </a:r>
          </a:p>
        </p:txBody>
      </p:sp>
      <p:sp>
        <p:nvSpPr>
          <p:cNvPr id="7" name="TextBox 6">
            <a:extLst>
              <a:ext uri="{FF2B5EF4-FFF2-40B4-BE49-F238E27FC236}">
                <a16:creationId xmlns:a16="http://schemas.microsoft.com/office/drawing/2014/main" id="{359B1981-EE84-4C71-BB48-3D45055CA9AA}"/>
              </a:ext>
            </a:extLst>
          </p:cNvPr>
          <p:cNvSpPr txBox="1"/>
          <p:nvPr/>
        </p:nvSpPr>
        <p:spPr>
          <a:xfrm>
            <a:off x="3733800" y="6550223"/>
            <a:ext cx="5684520" cy="307777"/>
          </a:xfrm>
          <a:prstGeom prst="rect">
            <a:avLst/>
          </a:prstGeom>
          <a:noFill/>
        </p:spPr>
        <p:txBody>
          <a:bodyPr wrap="square" rtlCol="0">
            <a:spAutoFit/>
          </a:bodyPr>
          <a:lstStyle/>
          <a:p>
            <a:r>
              <a:rPr lang="en-US" sz="1400" i="1" dirty="0">
                <a:latin typeface="Kalinga" panose="020B0502040204020203" pitchFamily="34" charset="0"/>
                <a:cs typeface="Kalinga" panose="020B0502040204020203" pitchFamily="34" charset="0"/>
              </a:rPr>
              <a:t>This photo by Unknown Author are licensed under CC BY-NC</a:t>
            </a:r>
          </a:p>
        </p:txBody>
      </p:sp>
    </p:spTree>
    <p:extLst>
      <p:ext uri="{BB962C8B-B14F-4D97-AF65-F5344CB8AC3E}">
        <p14:creationId xmlns:p14="http://schemas.microsoft.com/office/powerpoint/2010/main" val="2296562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7567B4-D174-409A-9E1B-68BA257461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63163" y="3202996"/>
            <a:ext cx="564081" cy="452007"/>
          </a:xfrm>
          <a:prstGeom prst="rect">
            <a:avLst/>
          </a:prstGeom>
        </p:spPr>
      </p:pic>
      <p:sp>
        <p:nvSpPr>
          <p:cNvPr id="6" name="Oval 5">
            <a:extLst>
              <a:ext uri="{FF2B5EF4-FFF2-40B4-BE49-F238E27FC236}">
                <a16:creationId xmlns:a16="http://schemas.microsoft.com/office/drawing/2014/main" id="{5C274799-0E30-4A0B-8CA5-1BBA0878CCD2}"/>
              </a:ext>
            </a:extLst>
          </p:cNvPr>
          <p:cNvSpPr/>
          <p:nvPr/>
        </p:nvSpPr>
        <p:spPr>
          <a:xfrm>
            <a:off x="1981200" y="3086100"/>
            <a:ext cx="685800" cy="685800"/>
          </a:xfrm>
          <a:prstGeom prst="ellipse">
            <a:avLst/>
          </a:prstGeom>
          <a:gradFill>
            <a:gsLst>
              <a:gs pos="0">
                <a:schemeClr val="tx1"/>
              </a:gs>
              <a:gs pos="74000">
                <a:srgbClr val="FFFF00"/>
              </a:gs>
              <a:gs pos="83000">
                <a:schemeClr val="tx1"/>
              </a:gs>
              <a:gs pos="100000">
                <a:srgbClr val="FF000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010FA9B-5F3F-49B6-A26C-A305F103FB9E}"/>
              </a:ext>
            </a:extLst>
          </p:cNvPr>
          <p:cNvSpPr txBox="1"/>
          <p:nvPr/>
        </p:nvSpPr>
        <p:spPr>
          <a:xfrm>
            <a:off x="2057400" y="3276600"/>
            <a:ext cx="657552" cy="400110"/>
          </a:xfrm>
          <a:prstGeom prst="rect">
            <a:avLst/>
          </a:prstGeom>
          <a:noFill/>
        </p:spPr>
        <p:txBody>
          <a:bodyPr wrap="none" rtlCol="0">
            <a:spAutoFit/>
          </a:bodyPr>
          <a:lstStyle/>
          <a:p>
            <a:r>
              <a:rPr lang="en-US" sz="2000" b="1" dirty="0">
                <a:solidFill>
                  <a:schemeClr val="accent4">
                    <a:lumMod val="10000"/>
                  </a:schemeClr>
                </a:solidFill>
                <a:latin typeface="Kalinga" panose="020B0502040204020203" pitchFamily="34" charset="0"/>
                <a:cs typeface="Kalinga" panose="020B0502040204020203" pitchFamily="34" charset="0"/>
              </a:rPr>
              <a:t>Na</a:t>
            </a:r>
            <a:r>
              <a:rPr lang="en-US" sz="2000" b="1" baseline="30000" dirty="0">
                <a:solidFill>
                  <a:schemeClr val="accent4">
                    <a:lumMod val="10000"/>
                  </a:schemeClr>
                </a:solidFill>
                <a:latin typeface="Kalinga" panose="020B0502040204020203" pitchFamily="34" charset="0"/>
                <a:cs typeface="Kalinga" panose="020B0502040204020203" pitchFamily="34" charset="0"/>
              </a:rPr>
              <a:t>+</a:t>
            </a:r>
          </a:p>
        </p:txBody>
      </p:sp>
      <p:pic>
        <p:nvPicPr>
          <p:cNvPr id="8" name="Picture 7">
            <a:extLst>
              <a:ext uri="{FF2B5EF4-FFF2-40B4-BE49-F238E27FC236}">
                <a16:creationId xmlns:a16="http://schemas.microsoft.com/office/drawing/2014/main" id="{72906392-C692-44BA-90E7-14288D7024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444755">
            <a:off x="1603363" y="2565865"/>
            <a:ext cx="564081" cy="452007"/>
          </a:xfrm>
          <a:prstGeom prst="rect">
            <a:avLst/>
          </a:prstGeom>
        </p:spPr>
      </p:pic>
      <p:pic>
        <p:nvPicPr>
          <p:cNvPr id="9" name="Picture 8">
            <a:extLst>
              <a:ext uri="{FF2B5EF4-FFF2-40B4-BE49-F238E27FC236}">
                <a16:creationId xmlns:a16="http://schemas.microsoft.com/office/drawing/2014/main" id="{A0FD35B7-56B2-47F5-AF84-BA22999D2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2019076">
            <a:off x="2423126" y="2522271"/>
            <a:ext cx="564081" cy="452007"/>
          </a:xfrm>
          <a:prstGeom prst="rect">
            <a:avLst/>
          </a:prstGeom>
        </p:spPr>
      </p:pic>
      <p:pic>
        <p:nvPicPr>
          <p:cNvPr id="10" name="Picture 9">
            <a:extLst>
              <a:ext uri="{FF2B5EF4-FFF2-40B4-BE49-F238E27FC236}">
                <a16:creationId xmlns:a16="http://schemas.microsoft.com/office/drawing/2014/main" id="{93181C3A-4020-4C3D-8483-DC491342B4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856087" y="3202995"/>
            <a:ext cx="564081" cy="452007"/>
          </a:xfrm>
          <a:prstGeom prst="rect">
            <a:avLst/>
          </a:prstGeom>
        </p:spPr>
      </p:pic>
      <p:pic>
        <p:nvPicPr>
          <p:cNvPr id="11" name="Picture 10">
            <a:extLst>
              <a:ext uri="{FF2B5EF4-FFF2-40B4-BE49-F238E27FC236}">
                <a16:creationId xmlns:a16="http://schemas.microsoft.com/office/drawing/2014/main" id="{4DD2BC37-DF2C-4CAA-BD41-D79478D091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600000">
            <a:off x="1600200" y="3929795"/>
            <a:ext cx="564081" cy="452007"/>
          </a:xfrm>
          <a:prstGeom prst="rect">
            <a:avLst/>
          </a:prstGeom>
        </p:spPr>
      </p:pic>
      <p:pic>
        <p:nvPicPr>
          <p:cNvPr id="12" name="Picture 11">
            <a:extLst>
              <a:ext uri="{FF2B5EF4-FFF2-40B4-BE49-F238E27FC236}">
                <a16:creationId xmlns:a16="http://schemas.microsoft.com/office/drawing/2014/main" id="{18445ADE-8984-4A87-8D95-193729D2C4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600000">
            <a:off x="2419963" y="3886201"/>
            <a:ext cx="564081" cy="452007"/>
          </a:xfrm>
          <a:prstGeom prst="rect">
            <a:avLst/>
          </a:prstGeom>
        </p:spPr>
      </p:pic>
      <p:sp>
        <p:nvSpPr>
          <p:cNvPr id="13" name="Oval 12">
            <a:extLst>
              <a:ext uri="{FF2B5EF4-FFF2-40B4-BE49-F238E27FC236}">
                <a16:creationId xmlns:a16="http://schemas.microsoft.com/office/drawing/2014/main" id="{CFA2B412-714B-438B-B5E4-F89E6DFEE2BE}"/>
              </a:ext>
            </a:extLst>
          </p:cNvPr>
          <p:cNvSpPr/>
          <p:nvPr/>
        </p:nvSpPr>
        <p:spPr>
          <a:xfrm>
            <a:off x="6477000" y="2895600"/>
            <a:ext cx="1143000" cy="1143000"/>
          </a:xfrm>
          <a:prstGeom prst="ellipse">
            <a:avLst/>
          </a:prstGeom>
          <a:gradFill>
            <a:gsLst>
              <a:gs pos="0">
                <a:schemeClr val="tx1"/>
              </a:gs>
              <a:gs pos="74000">
                <a:schemeClr val="bg2">
                  <a:lumMod val="90000"/>
                  <a:lumOff val="10000"/>
                </a:schemeClr>
              </a:gs>
              <a:gs pos="83000">
                <a:schemeClr val="tx1"/>
              </a:gs>
              <a:gs pos="100000">
                <a:srgbClr val="FF000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BCD5623-4143-490B-9A6E-5F777889C8C1}"/>
              </a:ext>
            </a:extLst>
          </p:cNvPr>
          <p:cNvSpPr txBox="1"/>
          <p:nvPr/>
        </p:nvSpPr>
        <p:spPr>
          <a:xfrm>
            <a:off x="6781800" y="3352800"/>
            <a:ext cx="497252" cy="400110"/>
          </a:xfrm>
          <a:prstGeom prst="rect">
            <a:avLst/>
          </a:prstGeom>
          <a:noFill/>
        </p:spPr>
        <p:txBody>
          <a:bodyPr wrap="none" rtlCol="0">
            <a:spAutoFit/>
          </a:bodyPr>
          <a:lstStyle/>
          <a:p>
            <a:r>
              <a:rPr lang="en-US" sz="2000" b="1" dirty="0">
                <a:solidFill>
                  <a:schemeClr val="accent4">
                    <a:lumMod val="10000"/>
                  </a:schemeClr>
                </a:solidFill>
                <a:latin typeface="Kalinga" panose="020B0502040204020203" pitchFamily="34" charset="0"/>
                <a:cs typeface="Kalinga" panose="020B0502040204020203" pitchFamily="34" charset="0"/>
              </a:rPr>
              <a:t>Cl</a:t>
            </a:r>
            <a:r>
              <a:rPr lang="en-US" sz="2000" b="1" baseline="30000" dirty="0">
                <a:solidFill>
                  <a:schemeClr val="accent4">
                    <a:lumMod val="10000"/>
                  </a:schemeClr>
                </a:solidFill>
                <a:latin typeface="Kalinga" panose="020B0502040204020203" pitchFamily="34" charset="0"/>
                <a:cs typeface="Kalinga" panose="020B0502040204020203" pitchFamily="34" charset="0"/>
              </a:rPr>
              <a:t>-</a:t>
            </a:r>
          </a:p>
        </p:txBody>
      </p:sp>
      <p:sp>
        <p:nvSpPr>
          <p:cNvPr id="15" name="Content Placeholder 2">
            <a:extLst>
              <a:ext uri="{FF2B5EF4-FFF2-40B4-BE49-F238E27FC236}">
                <a16:creationId xmlns:a16="http://schemas.microsoft.com/office/drawing/2014/main" id="{2CF3B03A-1A47-482E-9D87-708B1205A7F3}"/>
              </a:ext>
            </a:extLst>
          </p:cNvPr>
          <p:cNvSpPr>
            <a:spLocks noGrp="1"/>
          </p:cNvSpPr>
          <p:nvPr>
            <p:ph sz="half" idx="1"/>
          </p:nvPr>
        </p:nvSpPr>
        <p:spPr>
          <a:xfrm>
            <a:off x="4572000" y="5105400"/>
            <a:ext cx="4038600" cy="1295400"/>
          </a:xfrm>
          <a:solidFill>
            <a:schemeClr val="bg1">
              <a:lumMod val="50000"/>
            </a:schemeClr>
          </a:solidFill>
        </p:spPr>
        <p:txBody>
          <a:bodyPr/>
          <a:lstStyle/>
          <a:p>
            <a:pPr marL="0" indent="0">
              <a:buNone/>
            </a:pPr>
            <a:r>
              <a:rPr lang="en-US" sz="2000" dirty="0">
                <a:solidFill>
                  <a:schemeClr val="tx1"/>
                </a:solidFill>
              </a:rPr>
              <a:t>In either case, the water molecules surround the ions and keep them from interacting with each other</a:t>
            </a:r>
          </a:p>
        </p:txBody>
      </p:sp>
      <p:sp>
        <p:nvSpPr>
          <p:cNvPr id="16" name="TextBox 15">
            <a:extLst>
              <a:ext uri="{FF2B5EF4-FFF2-40B4-BE49-F238E27FC236}">
                <a16:creationId xmlns:a16="http://schemas.microsoft.com/office/drawing/2014/main" id="{28FC68B0-B17B-4801-A476-2DD03576B6E0}"/>
              </a:ext>
            </a:extLst>
          </p:cNvPr>
          <p:cNvSpPr txBox="1"/>
          <p:nvPr/>
        </p:nvSpPr>
        <p:spPr>
          <a:xfrm>
            <a:off x="4038600" y="1578114"/>
            <a:ext cx="4876800" cy="707886"/>
          </a:xfrm>
          <a:prstGeom prst="rect">
            <a:avLst/>
          </a:prstGeom>
          <a:solidFill>
            <a:schemeClr val="bg1">
              <a:lumMod val="50000"/>
            </a:schemeClr>
          </a:solidFill>
        </p:spPr>
        <p:txBody>
          <a:bodyPr wrap="square" rtlCol="0">
            <a:spAutoFit/>
          </a:bodyPr>
          <a:lstStyle/>
          <a:p>
            <a:r>
              <a:rPr lang="en-US" sz="2000" dirty="0">
                <a:latin typeface="Kalinga" panose="020B0502040204020203" pitchFamily="34" charset="0"/>
                <a:cs typeface="Kalinga" panose="020B0502040204020203" pitchFamily="34" charset="0"/>
              </a:rPr>
              <a:t>The positive end of the molecule (H) is attracted to negative ions </a:t>
            </a:r>
          </a:p>
        </p:txBody>
      </p:sp>
      <p:sp>
        <p:nvSpPr>
          <p:cNvPr id="17" name="TextBox 16">
            <a:extLst>
              <a:ext uri="{FF2B5EF4-FFF2-40B4-BE49-F238E27FC236}">
                <a16:creationId xmlns:a16="http://schemas.microsoft.com/office/drawing/2014/main" id="{982A4196-A2E9-4497-B30A-93631D28AB3C}"/>
              </a:ext>
            </a:extLst>
          </p:cNvPr>
          <p:cNvSpPr txBox="1"/>
          <p:nvPr/>
        </p:nvSpPr>
        <p:spPr>
          <a:xfrm>
            <a:off x="152400" y="4572000"/>
            <a:ext cx="3276600" cy="1015663"/>
          </a:xfrm>
          <a:prstGeom prst="rect">
            <a:avLst/>
          </a:prstGeom>
          <a:solidFill>
            <a:schemeClr val="bg1">
              <a:lumMod val="50000"/>
            </a:schemeClr>
          </a:solidFill>
        </p:spPr>
        <p:txBody>
          <a:bodyPr wrap="square" rtlCol="0">
            <a:spAutoFit/>
          </a:bodyPr>
          <a:lstStyle/>
          <a:p>
            <a:r>
              <a:rPr lang="en-US" sz="2000" dirty="0">
                <a:latin typeface="Kalinga" panose="020B0502040204020203" pitchFamily="34" charset="0"/>
                <a:cs typeface="Kalinga" panose="020B0502040204020203" pitchFamily="34" charset="0"/>
              </a:rPr>
              <a:t>The negative end of the molecule (O) is attracted to positive ions </a:t>
            </a:r>
          </a:p>
        </p:txBody>
      </p:sp>
      <p:sp>
        <p:nvSpPr>
          <p:cNvPr id="18" name="Title 1">
            <a:extLst>
              <a:ext uri="{FF2B5EF4-FFF2-40B4-BE49-F238E27FC236}">
                <a16:creationId xmlns:a16="http://schemas.microsoft.com/office/drawing/2014/main" id="{11397B21-0F5C-44B3-96BB-B10FD35DBADD}"/>
              </a:ext>
            </a:extLst>
          </p:cNvPr>
          <p:cNvSpPr>
            <a:spLocks noGrp="1"/>
          </p:cNvSpPr>
          <p:nvPr>
            <p:ph type="title"/>
          </p:nvPr>
        </p:nvSpPr>
        <p:spPr>
          <a:xfrm>
            <a:off x="457200" y="274638"/>
            <a:ext cx="8229600" cy="1143000"/>
          </a:xfrm>
        </p:spPr>
        <p:txBody>
          <a:bodyPr/>
          <a:lstStyle/>
          <a:p>
            <a:pPr algn="l"/>
            <a:r>
              <a:rPr lang="en-US" sz="2800" b="1" dirty="0"/>
              <a:t>The ability of water to dissolve salt is related to the polarity of the water molecule</a:t>
            </a:r>
          </a:p>
        </p:txBody>
      </p:sp>
      <p:pic>
        <p:nvPicPr>
          <p:cNvPr id="19" name="Picture 18">
            <a:extLst>
              <a:ext uri="{FF2B5EF4-FFF2-40B4-BE49-F238E27FC236}">
                <a16:creationId xmlns:a16="http://schemas.microsoft.com/office/drawing/2014/main" id="{2C61C39B-67B5-4369-8F98-62BAACD92F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342143">
            <a:off x="5887563" y="2494437"/>
            <a:ext cx="564081" cy="452007"/>
          </a:xfrm>
          <a:prstGeom prst="rect">
            <a:avLst/>
          </a:prstGeom>
        </p:spPr>
      </p:pic>
      <p:pic>
        <p:nvPicPr>
          <p:cNvPr id="21" name="Picture 20">
            <a:extLst>
              <a:ext uri="{FF2B5EF4-FFF2-40B4-BE49-F238E27FC236}">
                <a16:creationId xmlns:a16="http://schemas.microsoft.com/office/drawing/2014/main" id="{2F0DE430-C676-4FF1-B7F5-4FAFB46FE8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394865">
            <a:off x="7470699" y="2414312"/>
            <a:ext cx="564081" cy="452007"/>
          </a:xfrm>
          <a:prstGeom prst="rect">
            <a:avLst/>
          </a:prstGeom>
        </p:spPr>
      </p:pic>
      <p:pic>
        <p:nvPicPr>
          <p:cNvPr id="22" name="Picture 21">
            <a:extLst>
              <a:ext uri="{FF2B5EF4-FFF2-40B4-BE49-F238E27FC236}">
                <a16:creationId xmlns:a16="http://schemas.microsoft.com/office/drawing/2014/main" id="{E778F129-724D-4185-8C1D-742EE7F278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608407">
            <a:off x="7563963" y="4018437"/>
            <a:ext cx="564081" cy="452007"/>
          </a:xfrm>
          <a:prstGeom prst="rect">
            <a:avLst/>
          </a:prstGeom>
        </p:spPr>
      </p:pic>
      <p:pic>
        <p:nvPicPr>
          <p:cNvPr id="23" name="Picture 22">
            <a:extLst>
              <a:ext uri="{FF2B5EF4-FFF2-40B4-BE49-F238E27FC236}">
                <a16:creationId xmlns:a16="http://schemas.microsoft.com/office/drawing/2014/main" id="{7DAA734C-29C9-4B69-880E-09B808051B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285244">
            <a:off x="5939331" y="4065948"/>
            <a:ext cx="564081" cy="452007"/>
          </a:xfrm>
          <a:prstGeom prst="rect">
            <a:avLst/>
          </a:prstGeom>
        </p:spPr>
      </p:pic>
    </p:spTree>
    <p:extLst>
      <p:ext uri="{BB962C8B-B14F-4D97-AF65-F5344CB8AC3E}">
        <p14:creationId xmlns:p14="http://schemas.microsoft.com/office/powerpoint/2010/main" val="2831767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CA01B-8BC0-448C-B8DF-720019A434EA}"/>
              </a:ext>
            </a:extLst>
          </p:cNvPr>
          <p:cNvSpPr>
            <a:spLocks noGrp="1"/>
          </p:cNvSpPr>
          <p:nvPr>
            <p:ph type="title"/>
          </p:nvPr>
        </p:nvSpPr>
        <p:spPr/>
        <p:txBody>
          <a:bodyPr/>
          <a:lstStyle/>
          <a:p>
            <a:pPr algn="l"/>
            <a:r>
              <a:rPr lang="en-US" sz="2800" b="1" dirty="0"/>
              <a:t>Water is the universal solvent</a:t>
            </a:r>
          </a:p>
        </p:txBody>
      </p:sp>
      <p:sp>
        <p:nvSpPr>
          <p:cNvPr id="5" name="TextBox 4">
            <a:extLst>
              <a:ext uri="{FF2B5EF4-FFF2-40B4-BE49-F238E27FC236}">
                <a16:creationId xmlns:a16="http://schemas.microsoft.com/office/drawing/2014/main" id="{37837064-576A-447F-B3B4-E594B154C839}"/>
              </a:ext>
            </a:extLst>
          </p:cNvPr>
          <p:cNvSpPr txBox="1"/>
          <p:nvPr/>
        </p:nvSpPr>
        <p:spPr>
          <a:xfrm>
            <a:off x="381000" y="5334000"/>
            <a:ext cx="8305800" cy="707886"/>
          </a:xfrm>
          <a:prstGeom prst="rect">
            <a:avLst/>
          </a:prstGeom>
          <a:noFill/>
        </p:spPr>
        <p:txBody>
          <a:bodyPr wrap="square" rtlCol="0">
            <a:spAutoFit/>
          </a:bodyPr>
          <a:lstStyle/>
          <a:p>
            <a:r>
              <a:rPr lang="en-US" sz="2000" dirty="0">
                <a:latin typeface="Kalinga" panose="020B0502040204020203" pitchFamily="34" charset="0"/>
                <a:cs typeface="Kalinga" panose="020B0502040204020203" pitchFamily="34" charset="0"/>
              </a:rPr>
              <a:t>Read more about water as a universal solvent here: </a:t>
            </a:r>
            <a:r>
              <a:rPr lang="en-US" sz="2000" dirty="0">
                <a:latin typeface="Kalinga" panose="020B0502040204020203" pitchFamily="34" charset="0"/>
                <a:cs typeface="Kalinga" panose="020B0502040204020203" pitchFamily="34" charset="0"/>
                <a:hlinkClick r:id="rId3"/>
              </a:rPr>
              <a:t>https://water.usgs.gov/edu/solvent.html</a:t>
            </a:r>
            <a:endParaRPr lang="en-US" sz="2000" dirty="0">
              <a:latin typeface="Kalinga" panose="020B0502040204020203" pitchFamily="34" charset="0"/>
              <a:cs typeface="Kalinga" panose="020B0502040204020203" pitchFamily="34" charset="0"/>
            </a:endParaRPr>
          </a:p>
        </p:txBody>
      </p:sp>
      <p:pic>
        <p:nvPicPr>
          <p:cNvPr id="7" name="Picture 6">
            <a:extLst>
              <a:ext uri="{FF2B5EF4-FFF2-40B4-BE49-F238E27FC236}">
                <a16:creationId xmlns:a16="http://schemas.microsoft.com/office/drawing/2014/main" id="{AB3B87D3-906A-4091-8A98-2D24F70CC31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590800" y="1219200"/>
            <a:ext cx="5924550" cy="4019550"/>
          </a:xfrm>
          <a:prstGeom prst="rect">
            <a:avLst/>
          </a:prstGeom>
        </p:spPr>
      </p:pic>
      <p:sp>
        <p:nvSpPr>
          <p:cNvPr id="6" name="TextBox 5">
            <a:extLst>
              <a:ext uri="{FF2B5EF4-FFF2-40B4-BE49-F238E27FC236}">
                <a16:creationId xmlns:a16="http://schemas.microsoft.com/office/drawing/2014/main" id="{4629252B-3445-46FC-8319-2CE587942CFA}"/>
              </a:ext>
            </a:extLst>
          </p:cNvPr>
          <p:cNvSpPr txBox="1"/>
          <p:nvPr/>
        </p:nvSpPr>
        <p:spPr>
          <a:xfrm>
            <a:off x="3733800" y="6550223"/>
            <a:ext cx="5684520" cy="307777"/>
          </a:xfrm>
          <a:prstGeom prst="rect">
            <a:avLst/>
          </a:prstGeom>
          <a:noFill/>
        </p:spPr>
        <p:txBody>
          <a:bodyPr wrap="square" rtlCol="0">
            <a:spAutoFit/>
          </a:bodyPr>
          <a:lstStyle/>
          <a:p>
            <a:r>
              <a:rPr lang="en-US" sz="1400" i="1" dirty="0">
                <a:latin typeface="Kalinga" panose="020B0502040204020203" pitchFamily="34" charset="0"/>
                <a:cs typeface="Kalinga" panose="020B0502040204020203" pitchFamily="34" charset="0"/>
              </a:rPr>
              <a:t>This photo by Unknown Author are licensed under CC BY-NC-ND</a:t>
            </a:r>
          </a:p>
        </p:txBody>
      </p:sp>
    </p:spTree>
    <p:extLst>
      <p:ext uri="{BB962C8B-B14F-4D97-AF65-F5344CB8AC3E}">
        <p14:creationId xmlns:p14="http://schemas.microsoft.com/office/powerpoint/2010/main" val="21447135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536E84-E0B1-4BE6-AEE0-A14CBB573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 y="2438400"/>
            <a:ext cx="4109663" cy="2971800"/>
          </a:xfrm>
          <a:prstGeom prst="rect">
            <a:avLst/>
          </a:prstGeom>
        </p:spPr>
      </p:pic>
      <p:sp>
        <p:nvSpPr>
          <p:cNvPr id="2" name="Title 1"/>
          <p:cNvSpPr>
            <a:spLocks noGrp="1"/>
          </p:cNvSpPr>
          <p:nvPr>
            <p:ph type="title"/>
          </p:nvPr>
        </p:nvSpPr>
        <p:spPr/>
        <p:txBody>
          <a:bodyPr/>
          <a:lstStyle/>
          <a:p>
            <a:pPr algn="l"/>
            <a:r>
              <a:rPr lang="en-US" sz="2800" b="1" dirty="0"/>
              <a:t>A salt is formed from a positive ion and a negative ion that neutralize each other</a:t>
            </a:r>
          </a:p>
        </p:txBody>
      </p:sp>
      <p:pic>
        <p:nvPicPr>
          <p:cNvPr id="5" name="Picture 2"/>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2034421"/>
            <a:ext cx="4038600" cy="2789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029200" y="5029200"/>
            <a:ext cx="3570192" cy="1231106"/>
          </a:xfrm>
          <a:prstGeom prst="rect">
            <a:avLst/>
          </a:prstGeom>
        </p:spPr>
        <p:txBody>
          <a:bodyPr wrap="square">
            <a:spAutoFit/>
          </a:bodyPr>
          <a:lstStyle/>
          <a:p>
            <a:r>
              <a:rPr lang="en-US" b="1" dirty="0" err="1">
                <a:latin typeface="Kalinga" pitchFamily="34" charset="0"/>
                <a:cs typeface="Kalinga" pitchFamily="34" charset="0"/>
              </a:rPr>
              <a:t>Sylvite</a:t>
            </a:r>
            <a:r>
              <a:rPr lang="en-US" b="1" dirty="0">
                <a:latin typeface="Kalinga" pitchFamily="34" charset="0"/>
                <a:cs typeface="Kalinga" pitchFamily="34" charset="0"/>
              </a:rPr>
              <a:t> </a:t>
            </a:r>
            <a:r>
              <a:rPr lang="en-US" dirty="0">
                <a:latin typeface="Kalinga" pitchFamily="34" charset="0"/>
                <a:cs typeface="Kalinga" pitchFamily="34" charset="0"/>
              </a:rPr>
              <a:t>K salt (</a:t>
            </a:r>
            <a:r>
              <a:rPr lang="en-US" dirty="0" err="1">
                <a:latin typeface="Kalinga" pitchFamily="34" charset="0"/>
                <a:cs typeface="Kalinga" pitchFamily="34" charset="0"/>
              </a:rPr>
              <a:t>KCl</a:t>
            </a:r>
            <a:r>
              <a:rPr lang="en-US" dirty="0">
                <a:latin typeface="Kalinga" pitchFamily="34" charset="0"/>
                <a:cs typeface="Kalinga" pitchFamily="34" charset="0"/>
              </a:rPr>
              <a:t>) </a:t>
            </a:r>
          </a:p>
          <a:p>
            <a:r>
              <a:rPr lang="en-US" sz="1400" i="1" dirty="0">
                <a:latin typeface="Kalinga" panose="020B0502040204020203" pitchFamily="34" charset="0"/>
                <a:cs typeface="Kalinga" panose="020B0502040204020203" pitchFamily="34" charset="0"/>
              </a:rPr>
              <a:t>Image: Luis Miguel </a:t>
            </a:r>
            <a:r>
              <a:rPr lang="en-US" sz="1400" i="1" dirty="0" err="1">
                <a:latin typeface="Kalinga" panose="020B0502040204020203" pitchFamily="34" charset="0"/>
                <a:cs typeface="Kalinga" panose="020B0502040204020203" pitchFamily="34" charset="0"/>
              </a:rPr>
              <a:t>Bugallo</a:t>
            </a:r>
            <a:r>
              <a:rPr lang="en-US" sz="1400" i="1" dirty="0">
                <a:latin typeface="Kalinga" panose="020B0502040204020203" pitchFamily="34" charset="0"/>
                <a:cs typeface="Kalinga" panose="020B0502040204020203" pitchFamily="34" charset="0"/>
              </a:rPr>
              <a:t> Sánchez. This file is licensed under the Creative Commons Attribution-Share Alike 3.0 license</a:t>
            </a:r>
            <a:r>
              <a:rPr lang="en-US" sz="1400" i="1" dirty="0"/>
              <a:t>.</a:t>
            </a:r>
            <a:endParaRPr lang="en-US" sz="1400" i="1" dirty="0">
              <a:latin typeface="Kalinga" pitchFamily="34" charset="0"/>
              <a:cs typeface="Kalinga" pitchFamily="34" charset="0"/>
            </a:endParaRPr>
          </a:p>
        </p:txBody>
      </p:sp>
      <p:sp>
        <p:nvSpPr>
          <p:cNvPr id="8" name="TextBox 7"/>
          <p:cNvSpPr txBox="1"/>
          <p:nvPr/>
        </p:nvSpPr>
        <p:spPr>
          <a:xfrm>
            <a:off x="914400" y="5072896"/>
            <a:ext cx="3465205" cy="1077218"/>
          </a:xfrm>
          <a:prstGeom prst="rect">
            <a:avLst/>
          </a:prstGeom>
          <a:noFill/>
        </p:spPr>
        <p:txBody>
          <a:bodyPr wrap="square" rtlCol="0">
            <a:spAutoFit/>
          </a:bodyPr>
          <a:lstStyle/>
          <a:p>
            <a:r>
              <a:rPr lang="en-US" b="1" dirty="0">
                <a:latin typeface="Kalinga" pitchFamily="34" charset="0"/>
                <a:cs typeface="Kalinga" pitchFamily="34" charset="0"/>
              </a:rPr>
              <a:t>Rock salt </a:t>
            </a:r>
            <a:r>
              <a:rPr lang="en-US" dirty="0">
                <a:latin typeface="Kalinga" pitchFamily="34" charset="0"/>
                <a:cs typeface="Kalinga" pitchFamily="34" charset="0"/>
              </a:rPr>
              <a:t>(NaCl) </a:t>
            </a:r>
            <a:endParaRPr lang="en-US" sz="1400" i="1" dirty="0">
              <a:latin typeface="Kalinga" pitchFamily="34" charset="0"/>
              <a:cs typeface="Kalinga" pitchFamily="34" charset="0"/>
            </a:endParaRPr>
          </a:p>
          <a:p>
            <a:r>
              <a:rPr lang="en-US" sz="1400" i="1" dirty="0">
                <a:latin typeface="Kalinga" pitchFamily="34" charset="0"/>
                <a:cs typeface="Kalinga" pitchFamily="34" charset="0"/>
              </a:rPr>
              <a:t>Image: Piotr </a:t>
            </a:r>
            <a:r>
              <a:rPr lang="en-US" sz="1400" i="1" dirty="0" err="1">
                <a:latin typeface="Kalinga" panose="020B0502040204020203" pitchFamily="34" charset="0"/>
                <a:cs typeface="Kalinga" panose="020B0502040204020203" pitchFamily="34" charset="0"/>
              </a:rPr>
              <a:t>Sosnowski</a:t>
            </a:r>
            <a:r>
              <a:rPr lang="en-US" sz="1400" i="1" dirty="0">
                <a:latin typeface="Kalinga" panose="020B0502040204020203" pitchFamily="34" charset="0"/>
                <a:cs typeface="Kalinga" panose="020B0502040204020203" pitchFamily="34" charset="0"/>
              </a:rPr>
              <a:t>. This file is licensed under the Creative Commons Attribution-Share Alike 4.0 license</a:t>
            </a:r>
            <a:r>
              <a:rPr lang="en-US" i="1" dirty="0"/>
              <a:t>.</a:t>
            </a:r>
            <a:endParaRPr lang="en-US" i="1" dirty="0">
              <a:latin typeface="Kalinga" pitchFamily="34" charset="0"/>
              <a:cs typeface="Kalinga" pitchFamily="34" charset="0"/>
            </a:endParaRPr>
          </a:p>
        </p:txBody>
      </p:sp>
      <p:sp>
        <p:nvSpPr>
          <p:cNvPr id="9" name="TextBox 8"/>
          <p:cNvSpPr txBox="1"/>
          <p:nvPr/>
        </p:nvSpPr>
        <p:spPr>
          <a:xfrm>
            <a:off x="152400" y="1879937"/>
            <a:ext cx="4419600" cy="1015663"/>
          </a:xfrm>
          <a:prstGeom prst="rect">
            <a:avLst/>
          </a:prstGeom>
          <a:solidFill>
            <a:schemeClr val="bg1">
              <a:lumMod val="50000"/>
            </a:schemeClr>
          </a:solidFill>
        </p:spPr>
        <p:txBody>
          <a:bodyPr wrap="square" rtlCol="0">
            <a:spAutoFit/>
          </a:bodyPr>
          <a:lstStyle/>
          <a:p>
            <a:r>
              <a:rPr lang="en-US" sz="2000" dirty="0">
                <a:solidFill>
                  <a:schemeClr val="accent2">
                    <a:lumMod val="20000"/>
                    <a:lumOff val="80000"/>
                  </a:schemeClr>
                </a:solidFill>
                <a:latin typeface="Kalinga" pitchFamily="34" charset="0"/>
                <a:cs typeface="Kalinga" pitchFamily="34" charset="0"/>
              </a:rPr>
              <a:t>The ocean has many kinds of salts dissolved within, although NaCl (“table salt”) is most abundant.</a:t>
            </a:r>
          </a:p>
        </p:txBody>
      </p:sp>
    </p:spTree>
    <p:extLst>
      <p:ext uri="{BB962C8B-B14F-4D97-AF65-F5344CB8AC3E}">
        <p14:creationId xmlns:p14="http://schemas.microsoft.com/office/powerpoint/2010/main" val="2937159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Temperature, Heat and the States of Water</a:t>
            </a:r>
            <a:br>
              <a:rPr lang="en-US" dirty="0"/>
            </a:br>
            <a:endParaRPr lang="en-US" dirty="0"/>
          </a:p>
        </p:txBody>
      </p:sp>
      <p:sp>
        <p:nvSpPr>
          <p:cNvPr id="6" name="Text Placeholder 5"/>
          <p:cNvSpPr>
            <a:spLocks noGrp="1"/>
          </p:cNvSpPr>
          <p:nvPr>
            <p:ph type="body" idx="1"/>
          </p:nvPr>
        </p:nvSpPr>
        <p:spPr/>
        <p:txBody>
          <a:bodyPr/>
          <a:lstStyle/>
          <a:p>
            <a:r>
              <a:rPr lang="en-US" dirty="0"/>
              <a:t>Water in its three states</a:t>
            </a:r>
          </a:p>
        </p:txBody>
      </p:sp>
    </p:spTree>
    <p:extLst>
      <p:ext uri="{BB962C8B-B14F-4D97-AF65-F5344CB8AC3E}">
        <p14:creationId xmlns:p14="http://schemas.microsoft.com/office/powerpoint/2010/main" val="1837898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229600" cy="1143000"/>
          </a:xfrm>
        </p:spPr>
        <p:txBody>
          <a:bodyPr/>
          <a:lstStyle/>
          <a:p>
            <a:pPr algn="l"/>
            <a:r>
              <a:rPr lang="en-US" sz="2800" b="1" dirty="0">
                <a:solidFill>
                  <a:schemeClr val="tx2"/>
                </a:solidFill>
              </a:rPr>
              <a:t>Temperature </a:t>
            </a:r>
            <a:r>
              <a:rPr lang="en-US" sz="2800" b="1" dirty="0"/>
              <a:t>is</a:t>
            </a:r>
            <a:r>
              <a:rPr lang="en-US" sz="2800" b="1" dirty="0">
                <a:solidFill>
                  <a:schemeClr val="tx2"/>
                </a:solidFill>
              </a:rPr>
              <a:t> </a:t>
            </a:r>
            <a:r>
              <a:rPr lang="en-US" sz="2800" b="1" dirty="0"/>
              <a:t>the average kinetic energy (movement energy) of atoms &amp; molecules in a substance</a:t>
            </a:r>
            <a:br>
              <a:rPr lang="en-US" sz="2800" b="1" dirty="0"/>
            </a:br>
            <a:endParaRPr lang="en-US" sz="2800" b="1" dirty="0"/>
          </a:p>
        </p:txBody>
      </p:sp>
      <p:sp>
        <p:nvSpPr>
          <p:cNvPr id="6" name="TextBox 5"/>
          <p:cNvSpPr txBox="1"/>
          <p:nvPr/>
        </p:nvSpPr>
        <p:spPr>
          <a:xfrm>
            <a:off x="304800" y="4419600"/>
            <a:ext cx="8654933" cy="400110"/>
          </a:xfrm>
          <a:prstGeom prst="rect">
            <a:avLst/>
          </a:prstGeom>
          <a:noFill/>
        </p:spPr>
        <p:txBody>
          <a:bodyPr wrap="none" rtlCol="0">
            <a:spAutoFit/>
          </a:bodyPr>
          <a:lstStyle/>
          <a:p>
            <a:r>
              <a:rPr lang="en-US" sz="2000" dirty="0">
                <a:latin typeface="Kalinga" panose="020B0502040204020203" pitchFamily="34" charset="0"/>
                <a:cs typeface="Kalinga" panose="020B0502040204020203" pitchFamily="34" charset="0"/>
              </a:rPr>
              <a:t>Explore the relationship between kinetic energy and temperature </a:t>
            </a:r>
            <a:r>
              <a:rPr lang="en-US" sz="2000" dirty="0">
                <a:latin typeface="Kalinga" panose="020B0502040204020203" pitchFamily="34" charset="0"/>
                <a:cs typeface="Kalinga" panose="020B0502040204020203" pitchFamily="34" charset="0"/>
                <a:hlinkClick r:id="rId3"/>
              </a:rPr>
              <a:t>here</a:t>
            </a:r>
            <a:endParaRPr lang="en-US" sz="2000" dirty="0">
              <a:latin typeface="Kalinga" panose="020B0502040204020203" pitchFamily="34" charset="0"/>
              <a:cs typeface="Kalinga" panose="020B0502040204020203" pitchFamily="34" charset="0"/>
            </a:endParaRPr>
          </a:p>
        </p:txBody>
      </p:sp>
      <p:pic>
        <p:nvPicPr>
          <p:cNvPr id="1026" name="Picture 2" descr="C:\Users\rlfr223\AppData\Local\Microsoft\Windows\Temporary Internet Files\Content.IE5\EOMR2CGX\Melting_Ice_Cube[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1905000"/>
            <a:ext cx="3051031" cy="2288273"/>
          </a:xfrm>
          <a:prstGeom prst="rect">
            <a:avLst/>
          </a:prstGeom>
          <a:noFill/>
          <a:ln w="25400">
            <a:solidFill>
              <a:schemeClr val="accent4">
                <a:lumMod val="10000"/>
              </a:schemeClr>
            </a:solidFill>
          </a:ln>
          <a:extLst>
            <a:ext uri="{909E8E84-426E-40DD-AFC4-6F175D3DCCD1}">
              <a14:hiddenFill xmlns:a14="http://schemas.microsoft.com/office/drawing/2010/main">
                <a:solidFill>
                  <a:srgbClr val="FFFFFF"/>
                </a:solidFill>
              </a14:hiddenFill>
            </a:ext>
          </a:extLst>
        </p:spPr>
      </p:pic>
      <p:pic>
        <p:nvPicPr>
          <p:cNvPr id="1027" name="Picture 3" descr="C:\Users\rlfr223\AppData\Local\Microsoft\Windows\Temporary Internet Files\Content.IE5\EBEHSN6M\water-drop[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3200" y="1905000"/>
            <a:ext cx="3124200" cy="2288273"/>
          </a:xfrm>
          <a:prstGeom prst="rect">
            <a:avLst/>
          </a:prstGeom>
          <a:noFill/>
          <a:ln w="25400">
            <a:solidFill>
              <a:schemeClr val="accent4">
                <a:lumMod val="10000"/>
              </a:schemeClr>
            </a:solidFill>
          </a:ln>
          <a:extLst>
            <a:ext uri="{909E8E84-426E-40DD-AFC4-6F175D3DCCD1}">
              <a14:hiddenFill xmlns:a14="http://schemas.microsoft.com/office/drawing/2010/main">
                <a:solidFill>
                  <a:srgbClr val="FFFFFF"/>
                </a:solidFill>
              </a14:hiddenFill>
            </a:ext>
          </a:extLst>
        </p:spPr>
      </p:pic>
      <p:pic>
        <p:nvPicPr>
          <p:cNvPr id="1028" name="Picture 4" descr="C:\Users\rlfr223\AppData\Local\Microsoft\Windows\Temporary Internet Files\Content.IE5\SZYOC6B7\Kalapana_steam_cloud_DSC_3515[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130"/>
          <a:stretch/>
        </p:blipFill>
        <p:spPr bwMode="auto">
          <a:xfrm>
            <a:off x="5791200" y="1905000"/>
            <a:ext cx="3276600" cy="2288273"/>
          </a:xfrm>
          <a:prstGeom prst="rect">
            <a:avLst/>
          </a:prstGeom>
          <a:noFill/>
          <a:ln w="25400">
            <a:solidFill>
              <a:schemeClr val="accent4">
                <a:lumMod val="10000"/>
              </a:schemeClr>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CF76750-CBA9-42C5-8AB6-EB41816289BC}"/>
              </a:ext>
            </a:extLst>
          </p:cNvPr>
          <p:cNvSpPr txBox="1"/>
          <p:nvPr/>
        </p:nvSpPr>
        <p:spPr>
          <a:xfrm>
            <a:off x="3459480" y="6550223"/>
            <a:ext cx="5684520" cy="307777"/>
          </a:xfrm>
          <a:prstGeom prst="rect">
            <a:avLst/>
          </a:prstGeom>
          <a:noFill/>
        </p:spPr>
        <p:txBody>
          <a:bodyPr wrap="square" rtlCol="0">
            <a:spAutoFit/>
          </a:bodyPr>
          <a:lstStyle/>
          <a:p>
            <a:r>
              <a:rPr lang="en-US" sz="1400" i="1" dirty="0">
                <a:latin typeface="Kalinga" panose="020B0502040204020203" pitchFamily="34" charset="0"/>
                <a:cs typeface="Kalinga" panose="020B0502040204020203" pitchFamily="34" charset="0"/>
              </a:rPr>
              <a:t>These photos by Unknown Author are licensed under CC BY-NC</a:t>
            </a:r>
          </a:p>
        </p:txBody>
      </p:sp>
    </p:spTree>
    <p:extLst>
      <p:ext uri="{BB962C8B-B14F-4D97-AF65-F5344CB8AC3E}">
        <p14:creationId xmlns:p14="http://schemas.microsoft.com/office/powerpoint/2010/main" val="14406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229600" cy="1143000"/>
          </a:xfrm>
        </p:spPr>
        <p:txBody>
          <a:bodyPr/>
          <a:lstStyle/>
          <a:p>
            <a:pPr algn="l"/>
            <a:r>
              <a:rPr lang="en-US" sz="3200" b="1" dirty="0">
                <a:solidFill>
                  <a:srgbClr val="FFFF00"/>
                </a:solidFill>
                <a:latin typeface="Bradley Hand ITC" panose="03070402050302030203" pitchFamily="66" charset="0"/>
              </a:rPr>
              <a:t>Practice problem: </a:t>
            </a:r>
            <a:r>
              <a:rPr lang="en-US" sz="2800" b="1" dirty="0">
                <a:latin typeface="Kalinga" panose="020B0502040204020203"/>
              </a:rPr>
              <a:t>In which of these substances are the molecules moving fastest? </a:t>
            </a:r>
            <a:br>
              <a:rPr lang="en-US" sz="2800" b="1" dirty="0">
                <a:latin typeface="Kalinga" panose="020B0502040204020203"/>
              </a:rPr>
            </a:br>
            <a:endParaRPr lang="en-US" sz="2800" b="1" dirty="0">
              <a:latin typeface="Kalinga" panose="020B0502040204020203"/>
            </a:endParaRPr>
          </a:p>
        </p:txBody>
      </p:sp>
      <p:pic>
        <p:nvPicPr>
          <p:cNvPr id="1026" name="Picture 2" descr="C:\Users\rlfr223\AppData\Local\Microsoft\Windows\Temporary Internet Files\Content.IE5\EOMR2CGX\Melting_Ice_Cub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905000"/>
            <a:ext cx="3051031" cy="2288273"/>
          </a:xfrm>
          <a:prstGeom prst="rect">
            <a:avLst/>
          </a:prstGeom>
          <a:noFill/>
          <a:ln w="25400">
            <a:solidFill>
              <a:schemeClr val="accent4">
                <a:lumMod val="10000"/>
              </a:schemeClr>
            </a:solidFill>
          </a:ln>
          <a:extLst>
            <a:ext uri="{909E8E84-426E-40DD-AFC4-6F175D3DCCD1}">
              <a14:hiddenFill xmlns:a14="http://schemas.microsoft.com/office/drawing/2010/main">
                <a:solidFill>
                  <a:srgbClr val="FFFFFF"/>
                </a:solidFill>
              </a14:hiddenFill>
            </a:ext>
          </a:extLst>
        </p:spPr>
      </p:pic>
      <p:pic>
        <p:nvPicPr>
          <p:cNvPr id="1027" name="Picture 3" descr="C:\Users\rlfr223\AppData\Local\Microsoft\Windows\Temporary Internet Files\Content.IE5\EBEHSN6M\water-drop[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1905000"/>
            <a:ext cx="3124200" cy="2288273"/>
          </a:xfrm>
          <a:prstGeom prst="rect">
            <a:avLst/>
          </a:prstGeom>
          <a:noFill/>
          <a:ln w="25400">
            <a:solidFill>
              <a:schemeClr val="accent4">
                <a:lumMod val="10000"/>
              </a:schemeClr>
            </a:solidFill>
          </a:ln>
          <a:extLst>
            <a:ext uri="{909E8E84-426E-40DD-AFC4-6F175D3DCCD1}">
              <a14:hiddenFill xmlns:a14="http://schemas.microsoft.com/office/drawing/2010/main">
                <a:solidFill>
                  <a:srgbClr val="FFFFFF"/>
                </a:solidFill>
              </a14:hiddenFill>
            </a:ext>
          </a:extLst>
        </p:spPr>
      </p:pic>
      <p:pic>
        <p:nvPicPr>
          <p:cNvPr id="1028" name="Picture 4" descr="C:\Users\rlfr223\AppData\Local\Microsoft\Windows\Temporary Internet Files\Content.IE5\SZYOC6B7\Kalapana_steam_cloud_DSC_3515[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130"/>
          <a:stretch/>
        </p:blipFill>
        <p:spPr bwMode="auto">
          <a:xfrm>
            <a:off x="5791200" y="1905000"/>
            <a:ext cx="3276600" cy="2288273"/>
          </a:xfrm>
          <a:prstGeom prst="rect">
            <a:avLst/>
          </a:prstGeom>
          <a:noFill/>
          <a:ln w="25400">
            <a:solidFill>
              <a:schemeClr val="accent4">
                <a:lumMod val="10000"/>
              </a:schemeClr>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 y="1956769"/>
            <a:ext cx="495649" cy="707886"/>
          </a:xfrm>
          <a:prstGeom prst="rect">
            <a:avLst/>
          </a:prstGeom>
          <a:noFill/>
        </p:spPr>
        <p:txBody>
          <a:bodyPr wrap="none" rtlCol="0">
            <a:spAutoFit/>
          </a:bodyPr>
          <a:lstStyle/>
          <a:p>
            <a:r>
              <a:rPr lang="en-US" sz="4000" b="1" dirty="0">
                <a:solidFill>
                  <a:schemeClr val="tx2">
                    <a:lumMod val="10000"/>
                  </a:schemeClr>
                </a:solidFill>
                <a:latin typeface="Kalinga" panose="020B0502040204020203" pitchFamily="34" charset="0"/>
                <a:cs typeface="Kalinga" panose="020B0502040204020203" pitchFamily="34" charset="0"/>
              </a:rPr>
              <a:t>A</a:t>
            </a:r>
          </a:p>
        </p:txBody>
      </p:sp>
      <p:sp>
        <p:nvSpPr>
          <p:cNvPr id="8" name="TextBox 7"/>
          <p:cNvSpPr txBox="1"/>
          <p:nvPr/>
        </p:nvSpPr>
        <p:spPr>
          <a:xfrm>
            <a:off x="2779523" y="1956769"/>
            <a:ext cx="471604" cy="707886"/>
          </a:xfrm>
          <a:prstGeom prst="rect">
            <a:avLst/>
          </a:prstGeom>
          <a:noFill/>
        </p:spPr>
        <p:txBody>
          <a:bodyPr wrap="none" rtlCol="0">
            <a:spAutoFit/>
          </a:bodyPr>
          <a:lstStyle/>
          <a:p>
            <a:r>
              <a:rPr lang="en-US" sz="4000" b="1" dirty="0">
                <a:solidFill>
                  <a:schemeClr val="tx2">
                    <a:lumMod val="10000"/>
                  </a:schemeClr>
                </a:solidFill>
                <a:latin typeface="Kalinga" panose="020B0502040204020203" pitchFamily="34" charset="0"/>
                <a:cs typeface="Kalinga" panose="020B0502040204020203" pitchFamily="34" charset="0"/>
              </a:rPr>
              <a:t>B</a:t>
            </a:r>
          </a:p>
        </p:txBody>
      </p:sp>
      <p:sp>
        <p:nvSpPr>
          <p:cNvPr id="9" name="TextBox 8"/>
          <p:cNvSpPr txBox="1"/>
          <p:nvPr/>
        </p:nvSpPr>
        <p:spPr>
          <a:xfrm>
            <a:off x="5826434" y="1959114"/>
            <a:ext cx="471604" cy="707886"/>
          </a:xfrm>
          <a:prstGeom prst="rect">
            <a:avLst/>
          </a:prstGeom>
          <a:noFill/>
        </p:spPr>
        <p:txBody>
          <a:bodyPr wrap="none" rtlCol="0">
            <a:spAutoFit/>
          </a:bodyPr>
          <a:lstStyle/>
          <a:p>
            <a:r>
              <a:rPr lang="en-US" sz="4000" b="1" dirty="0">
                <a:solidFill>
                  <a:schemeClr val="tx2">
                    <a:lumMod val="10000"/>
                  </a:schemeClr>
                </a:solidFill>
                <a:latin typeface="Kalinga" panose="020B0502040204020203" pitchFamily="34" charset="0"/>
                <a:cs typeface="Kalinga" panose="020B0502040204020203" pitchFamily="34" charset="0"/>
              </a:rPr>
              <a:t>C</a:t>
            </a:r>
          </a:p>
        </p:txBody>
      </p:sp>
      <p:sp>
        <p:nvSpPr>
          <p:cNvPr id="11" name="TextBox 10">
            <a:extLst>
              <a:ext uri="{FF2B5EF4-FFF2-40B4-BE49-F238E27FC236}">
                <a16:creationId xmlns:a16="http://schemas.microsoft.com/office/drawing/2014/main" id="{ED1A11BE-3A10-42BD-AE32-79466C009560}"/>
              </a:ext>
            </a:extLst>
          </p:cNvPr>
          <p:cNvSpPr txBox="1"/>
          <p:nvPr/>
        </p:nvSpPr>
        <p:spPr>
          <a:xfrm>
            <a:off x="3459480" y="6550223"/>
            <a:ext cx="5684520" cy="307777"/>
          </a:xfrm>
          <a:prstGeom prst="rect">
            <a:avLst/>
          </a:prstGeom>
          <a:noFill/>
        </p:spPr>
        <p:txBody>
          <a:bodyPr wrap="square" rtlCol="0">
            <a:spAutoFit/>
          </a:bodyPr>
          <a:lstStyle/>
          <a:p>
            <a:r>
              <a:rPr lang="en-US" sz="1400" i="1" dirty="0">
                <a:latin typeface="Kalinga" panose="020B0502040204020203" pitchFamily="34" charset="0"/>
                <a:cs typeface="Kalinga" panose="020B0502040204020203" pitchFamily="34" charset="0"/>
              </a:rPr>
              <a:t>These photos by Unknown Author are licensed under CC BY-NC</a:t>
            </a:r>
          </a:p>
        </p:txBody>
      </p:sp>
    </p:spTree>
    <p:extLst>
      <p:ext uri="{BB962C8B-B14F-4D97-AF65-F5344CB8AC3E}">
        <p14:creationId xmlns:p14="http://schemas.microsoft.com/office/powerpoint/2010/main" val="2378464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4BDD61A-3D15-42DD-83A5-E9DB3B2C81CA}"/>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8731" b="7269"/>
          <a:stretch/>
        </p:blipFill>
        <p:spPr>
          <a:xfrm>
            <a:off x="5003800" y="2171114"/>
            <a:ext cx="4064000" cy="2560320"/>
          </a:xfrm>
          <a:prstGeom prst="rect">
            <a:avLst/>
          </a:prstGeom>
        </p:spPr>
      </p:pic>
      <p:pic>
        <p:nvPicPr>
          <p:cNvPr id="4" name="Picture 3">
            <a:extLst>
              <a:ext uri="{FF2B5EF4-FFF2-40B4-BE49-F238E27FC236}">
                <a16:creationId xmlns:a16="http://schemas.microsoft.com/office/drawing/2014/main" id="{1EA8A5C1-33C6-43C8-8181-9E9CC892B8A8}"/>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27000" y="2188307"/>
            <a:ext cx="4864309" cy="2536093"/>
          </a:xfrm>
          <a:prstGeom prst="rect">
            <a:avLst/>
          </a:prstGeom>
        </p:spPr>
      </p:pic>
      <p:sp>
        <p:nvSpPr>
          <p:cNvPr id="2" name="Title 1"/>
          <p:cNvSpPr>
            <a:spLocks noGrp="1"/>
          </p:cNvSpPr>
          <p:nvPr>
            <p:ph type="title"/>
          </p:nvPr>
        </p:nvSpPr>
        <p:spPr/>
        <p:txBody>
          <a:bodyPr/>
          <a:lstStyle/>
          <a:p>
            <a:pPr algn="l"/>
            <a:r>
              <a:rPr lang="en-US" sz="2800" b="1" dirty="0">
                <a:solidFill>
                  <a:schemeClr val="tx2"/>
                </a:solidFill>
              </a:rPr>
              <a:t>Heat</a:t>
            </a:r>
            <a:r>
              <a:rPr lang="en-US" sz="2800" b="1" dirty="0"/>
              <a:t> is the total amount of kinetic energy of atoms and molecules in a substance </a:t>
            </a:r>
          </a:p>
        </p:txBody>
      </p:sp>
      <p:sp>
        <p:nvSpPr>
          <p:cNvPr id="6" name="TextBox 5"/>
          <p:cNvSpPr txBox="1"/>
          <p:nvPr/>
        </p:nvSpPr>
        <p:spPr>
          <a:xfrm>
            <a:off x="265731" y="2556808"/>
            <a:ext cx="1639269" cy="1938992"/>
          </a:xfrm>
          <a:prstGeom prst="rect">
            <a:avLst/>
          </a:prstGeom>
          <a:noFill/>
        </p:spPr>
        <p:txBody>
          <a:bodyPr wrap="square" rtlCol="0">
            <a:spAutoFit/>
          </a:bodyPr>
          <a:lstStyle/>
          <a:p>
            <a:r>
              <a:rPr lang="en-US" sz="2400" b="1" dirty="0">
                <a:solidFill>
                  <a:schemeClr val="bg1">
                    <a:lumMod val="50000"/>
                  </a:schemeClr>
                </a:solidFill>
                <a:latin typeface="Kalinga" pitchFamily="34" charset="0"/>
                <a:cs typeface="Kalinga" pitchFamily="34" charset="0"/>
              </a:rPr>
              <a:t>Hotter, but contains less total heat</a:t>
            </a:r>
          </a:p>
        </p:txBody>
      </p:sp>
      <p:sp>
        <p:nvSpPr>
          <p:cNvPr id="7" name="TextBox 6"/>
          <p:cNvSpPr txBox="1"/>
          <p:nvPr/>
        </p:nvSpPr>
        <p:spPr>
          <a:xfrm>
            <a:off x="6705600" y="2895600"/>
            <a:ext cx="2133600" cy="1569660"/>
          </a:xfrm>
          <a:prstGeom prst="rect">
            <a:avLst/>
          </a:prstGeom>
          <a:noFill/>
        </p:spPr>
        <p:txBody>
          <a:bodyPr wrap="square" rtlCol="0">
            <a:spAutoFit/>
          </a:bodyPr>
          <a:lstStyle/>
          <a:p>
            <a:r>
              <a:rPr lang="en-US" sz="2400" b="1" dirty="0">
                <a:latin typeface="Kalinga" pitchFamily="34" charset="0"/>
                <a:cs typeface="Kalinga" pitchFamily="34" charset="0"/>
              </a:rPr>
              <a:t>Cooler, but contains more total heat</a:t>
            </a:r>
          </a:p>
        </p:txBody>
      </p:sp>
      <p:sp>
        <p:nvSpPr>
          <p:cNvPr id="8" name="TextBox 7">
            <a:extLst>
              <a:ext uri="{FF2B5EF4-FFF2-40B4-BE49-F238E27FC236}">
                <a16:creationId xmlns:a16="http://schemas.microsoft.com/office/drawing/2014/main" id="{F5915ECB-63F6-44F7-A88F-77D8972A4090}"/>
              </a:ext>
            </a:extLst>
          </p:cNvPr>
          <p:cNvSpPr txBox="1"/>
          <p:nvPr/>
        </p:nvSpPr>
        <p:spPr>
          <a:xfrm>
            <a:off x="3429000" y="6526777"/>
            <a:ext cx="5684520" cy="307777"/>
          </a:xfrm>
          <a:prstGeom prst="rect">
            <a:avLst/>
          </a:prstGeom>
          <a:noFill/>
        </p:spPr>
        <p:txBody>
          <a:bodyPr wrap="square" rtlCol="0">
            <a:spAutoFit/>
          </a:bodyPr>
          <a:lstStyle/>
          <a:p>
            <a:r>
              <a:rPr lang="en-US" sz="1400" i="1" dirty="0">
                <a:latin typeface="Kalinga" panose="020B0502040204020203" pitchFamily="34" charset="0"/>
                <a:cs typeface="Kalinga" panose="020B0502040204020203" pitchFamily="34" charset="0"/>
              </a:rPr>
              <a:t>These photos by Unknown Author are licensed under CC BY-NC</a:t>
            </a:r>
          </a:p>
        </p:txBody>
      </p:sp>
    </p:spTree>
    <p:extLst>
      <p:ext uri="{BB962C8B-B14F-4D97-AF65-F5344CB8AC3E}">
        <p14:creationId xmlns:p14="http://schemas.microsoft.com/office/powerpoint/2010/main" val="2882720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rlfr223\AppData\Local\Microsoft\Windows\Temporary Internet Files\Content.IE5\EOMR2CGX\5272529971_33e3124f81_z[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95400"/>
            <a:ext cx="4171950" cy="5562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rlfr223\AppData\Local\Microsoft\Windows\Temporary Internet Files\Content.IE5\MRAF5PLR\tidewater[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295400"/>
            <a:ext cx="5486400" cy="4114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705600" y="6477000"/>
            <a:ext cx="2254143" cy="307777"/>
          </a:xfrm>
          <a:prstGeom prst="rect">
            <a:avLst/>
          </a:prstGeom>
          <a:noFill/>
        </p:spPr>
        <p:txBody>
          <a:bodyPr wrap="none" rtlCol="0">
            <a:spAutoFit/>
          </a:bodyPr>
          <a:lstStyle/>
          <a:p>
            <a:r>
              <a:rPr lang="en-US" sz="1400" i="1" dirty="0">
                <a:latin typeface="Kalinga" panose="020B0502040204020203" pitchFamily="34" charset="0"/>
                <a:cs typeface="Kalinga" panose="020B0502040204020203" pitchFamily="34" charset="0"/>
              </a:rPr>
              <a:t>Photos: Microsoft Clipart</a:t>
            </a:r>
          </a:p>
        </p:txBody>
      </p:sp>
      <p:sp>
        <p:nvSpPr>
          <p:cNvPr id="3" name="TextBox 2"/>
          <p:cNvSpPr txBox="1"/>
          <p:nvPr/>
        </p:nvSpPr>
        <p:spPr>
          <a:xfrm>
            <a:off x="381000" y="4953000"/>
            <a:ext cx="494046" cy="646331"/>
          </a:xfrm>
          <a:prstGeom prst="rect">
            <a:avLst/>
          </a:prstGeom>
          <a:noFill/>
        </p:spPr>
        <p:txBody>
          <a:bodyPr wrap="none" rtlCol="0">
            <a:spAutoFit/>
          </a:bodyPr>
          <a:lstStyle/>
          <a:p>
            <a:r>
              <a:rPr lang="en-US" sz="3600" b="1" dirty="0">
                <a:latin typeface="Kalinga" panose="020B0502040204020203" pitchFamily="34" charset="0"/>
                <a:cs typeface="Kalinga" panose="020B0502040204020203" pitchFamily="34" charset="0"/>
              </a:rPr>
              <a:t>A</a:t>
            </a:r>
          </a:p>
        </p:txBody>
      </p:sp>
      <p:sp>
        <p:nvSpPr>
          <p:cNvPr id="7" name="TextBox 6"/>
          <p:cNvSpPr txBox="1"/>
          <p:nvPr/>
        </p:nvSpPr>
        <p:spPr>
          <a:xfrm>
            <a:off x="3962400" y="4724400"/>
            <a:ext cx="511679" cy="646331"/>
          </a:xfrm>
          <a:prstGeom prst="rect">
            <a:avLst/>
          </a:prstGeom>
          <a:noFill/>
        </p:spPr>
        <p:txBody>
          <a:bodyPr wrap="none" rtlCol="0">
            <a:spAutoFit/>
          </a:bodyPr>
          <a:lstStyle/>
          <a:p>
            <a:r>
              <a:rPr lang="en-US" sz="3600" b="1" dirty="0">
                <a:latin typeface="Kalinga" panose="020B0502040204020203" pitchFamily="34" charset="0"/>
                <a:cs typeface="Kalinga" panose="020B0502040204020203" pitchFamily="34" charset="0"/>
              </a:rPr>
              <a:t>B</a:t>
            </a:r>
          </a:p>
        </p:txBody>
      </p:sp>
      <p:sp>
        <p:nvSpPr>
          <p:cNvPr id="2" name="Title 1"/>
          <p:cNvSpPr>
            <a:spLocks noGrp="1"/>
          </p:cNvSpPr>
          <p:nvPr>
            <p:ph type="title"/>
          </p:nvPr>
        </p:nvSpPr>
        <p:spPr>
          <a:xfrm>
            <a:off x="428487" y="274638"/>
            <a:ext cx="8258313" cy="1143000"/>
          </a:xfrm>
        </p:spPr>
        <p:txBody>
          <a:bodyPr/>
          <a:lstStyle/>
          <a:p>
            <a:pPr algn="l"/>
            <a:r>
              <a:rPr lang="en-US" b="1" dirty="0">
                <a:solidFill>
                  <a:srgbClr val="FFFF00"/>
                </a:solidFill>
                <a:latin typeface="Bradley Hand ITC" panose="03070402050302030203" pitchFamily="66" charset="0"/>
              </a:rPr>
              <a:t>Practice Problem: </a:t>
            </a:r>
            <a:r>
              <a:rPr lang="en-US" sz="3200" b="1" dirty="0">
                <a:latin typeface="Kalinga" panose="020B0502040204020203"/>
              </a:rPr>
              <a:t>Which has the higher temperature?</a:t>
            </a:r>
          </a:p>
        </p:txBody>
      </p:sp>
    </p:spTree>
    <p:extLst>
      <p:ext uri="{BB962C8B-B14F-4D97-AF65-F5344CB8AC3E}">
        <p14:creationId xmlns:p14="http://schemas.microsoft.com/office/powerpoint/2010/main" val="108162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3899-9861-4C8D-9BD2-DD6BE9869CFB}"/>
              </a:ext>
            </a:extLst>
          </p:cNvPr>
          <p:cNvSpPr>
            <a:spLocks noGrp="1"/>
          </p:cNvSpPr>
          <p:nvPr>
            <p:ph type="title"/>
          </p:nvPr>
        </p:nvSpPr>
        <p:spPr/>
        <p:txBody>
          <a:bodyPr/>
          <a:lstStyle/>
          <a:p>
            <a:pPr algn="l"/>
            <a:r>
              <a:rPr lang="en-US" sz="2800" b="1" dirty="0"/>
              <a:t>After this lesson you should be able to:</a:t>
            </a:r>
          </a:p>
        </p:txBody>
      </p:sp>
      <p:sp>
        <p:nvSpPr>
          <p:cNvPr id="3" name="Content Placeholder 2">
            <a:extLst>
              <a:ext uri="{FF2B5EF4-FFF2-40B4-BE49-F238E27FC236}">
                <a16:creationId xmlns:a16="http://schemas.microsoft.com/office/drawing/2014/main" id="{F3F7B534-7F83-47AD-8FBB-06D2ACFDEF68}"/>
              </a:ext>
            </a:extLst>
          </p:cNvPr>
          <p:cNvSpPr>
            <a:spLocks noGrp="1"/>
          </p:cNvSpPr>
          <p:nvPr>
            <p:ph idx="1"/>
          </p:nvPr>
        </p:nvSpPr>
        <p:spPr/>
        <p:txBody>
          <a:bodyPr/>
          <a:lstStyle/>
          <a:p>
            <a:r>
              <a:rPr lang="en-US" sz="2400" dirty="0"/>
              <a:t>Describe the bonds both within the water molecule and that the water molecules form with each other and other substance</a:t>
            </a:r>
          </a:p>
          <a:p>
            <a:r>
              <a:rPr lang="en-US" sz="2400" dirty="0"/>
              <a:t>Differentiate cohesion and adhesion and identify examples of each</a:t>
            </a:r>
          </a:p>
          <a:p>
            <a:r>
              <a:rPr lang="en-US" sz="2400" dirty="0"/>
              <a:t>Differentiate temperature and heat</a:t>
            </a:r>
          </a:p>
          <a:p>
            <a:r>
              <a:rPr lang="en-US" sz="2400" dirty="0"/>
              <a:t>Predict the effect of physical state changes on bodies of water</a:t>
            </a:r>
          </a:p>
          <a:p>
            <a:r>
              <a:rPr lang="en-US" sz="2400" dirty="0"/>
              <a:t>Connect the concept of specific heat with the effect of Earth’s ocean on Earth’s climate</a:t>
            </a:r>
          </a:p>
          <a:p>
            <a:r>
              <a:rPr lang="en-US" sz="2400" dirty="0"/>
              <a:t>Predict how water density is affected by changing pressures and temperatures</a:t>
            </a:r>
          </a:p>
        </p:txBody>
      </p:sp>
    </p:spTree>
    <p:extLst>
      <p:ext uri="{BB962C8B-B14F-4D97-AF65-F5344CB8AC3E}">
        <p14:creationId xmlns:p14="http://schemas.microsoft.com/office/powerpoint/2010/main" val="152092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rlfr223\AppData\Local\Microsoft\Windows\Temporary Internet Files\Content.IE5\EOMR2CGX\5272529971_33e3124f81_z[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95400"/>
            <a:ext cx="4171950" cy="5562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rlfr223\AppData\Local\Microsoft\Windows\Temporary Internet Files\Content.IE5\MRAF5PLR\tidewater[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295400"/>
            <a:ext cx="5486400" cy="4114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1000" y="4953000"/>
            <a:ext cx="494046" cy="646331"/>
          </a:xfrm>
          <a:prstGeom prst="rect">
            <a:avLst/>
          </a:prstGeom>
          <a:noFill/>
        </p:spPr>
        <p:txBody>
          <a:bodyPr wrap="none" rtlCol="0">
            <a:spAutoFit/>
          </a:bodyPr>
          <a:lstStyle/>
          <a:p>
            <a:r>
              <a:rPr lang="en-US" sz="3600" b="1" dirty="0">
                <a:latin typeface="Kalinga" panose="020B0502040204020203" pitchFamily="34" charset="0"/>
                <a:cs typeface="Kalinga" panose="020B0502040204020203" pitchFamily="34" charset="0"/>
              </a:rPr>
              <a:t>A</a:t>
            </a:r>
          </a:p>
        </p:txBody>
      </p:sp>
      <p:sp>
        <p:nvSpPr>
          <p:cNvPr id="7" name="TextBox 6"/>
          <p:cNvSpPr txBox="1"/>
          <p:nvPr/>
        </p:nvSpPr>
        <p:spPr>
          <a:xfrm>
            <a:off x="3962400" y="4724400"/>
            <a:ext cx="511679" cy="646331"/>
          </a:xfrm>
          <a:prstGeom prst="rect">
            <a:avLst/>
          </a:prstGeom>
          <a:noFill/>
        </p:spPr>
        <p:txBody>
          <a:bodyPr wrap="none" rtlCol="0">
            <a:spAutoFit/>
          </a:bodyPr>
          <a:lstStyle/>
          <a:p>
            <a:r>
              <a:rPr lang="en-US" sz="3600" b="1" dirty="0">
                <a:latin typeface="Kalinga" panose="020B0502040204020203" pitchFamily="34" charset="0"/>
                <a:cs typeface="Kalinga" panose="020B0502040204020203" pitchFamily="34" charset="0"/>
              </a:rPr>
              <a:t>B</a:t>
            </a:r>
          </a:p>
        </p:txBody>
      </p:sp>
      <p:sp>
        <p:nvSpPr>
          <p:cNvPr id="2" name="Title 1"/>
          <p:cNvSpPr>
            <a:spLocks noGrp="1"/>
          </p:cNvSpPr>
          <p:nvPr>
            <p:ph type="title"/>
          </p:nvPr>
        </p:nvSpPr>
        <p:spPr>
          <a:xfrm>
            <a:off x="304800" y="274638"/>
            <a:ext cx="8382000" cy="1143000"/>
          </a:xfrm>
        </p:spPr>
        <p:txBody>
          <a:bodyPr/>
          <a:lstStyle/>
          <a:p>
            <a:pPr algn="l"/>
            <a:r>
              <a:rPr lang="en-US" b="1" dirty="0">
                <a:solidFill>
                  <a:srgbClr val="FFFF00"/>
                </a:solidFill>
                <a:latin typeface="Bradley Hand ITC" panose="03070402050302030203" pitchFamily="66" charset="0"/>
              </a:rPr>
              <a:t>Practice Problem: </a:t>
            </a:r>
            <a:r>
              <a:rPr lang="en-US" sz="3200" b="1" dirty="0">
                <a:latin typeface="Kalinga" panose="020B0502040204020203"/>
              </a:rPr>
              <a:t>Which contains more heat?</a:t>
            </a:r>
          </a:p>
        </p:txBody>
      </p:sp>
      <p:sp>
        <p:nvSpPr>
          <p:cNvPr id="8" name="TextBox 7">
            <a:extLst>
              <a:ext uri="{FF2B5EF4-FFF2-40B4-BE49-F238E27FC236}">
                <a16:creationId xmlns:a16="http://schemas.microsoft.com/office/drawing/2014/main" id="{BF0ED6DC-BAC9-4FE2-8547-029DF55BD07C}"/>
              </a:ext>
            </a:extLst>
          </p:cNvPr>
          <p:cNvSpPr txBox="1"/>
          <p:nvPr/>
        </p:nvSpPr>
        <p:spPr>
          <a:xfrm>
            <a:off x="6705600" y="6477000"/>
            <a:ext cx="2254143" cy="307777"/>
          </a:xfrm>
          <a:prstGeom prst="rect">
            <a:avLst/>
          </a:prstGeom>
          <a:noFill/>
        </p:spPr>
        <p:txBody>
          <a:bodyPr wrap="none" rtlCol="0">
            <a:spAutoFit/>
          </a:bodyPr>
          <a:lstStyle/>
          <a:p>
            <a:r>
              <a:rPr lang="en-US" sz="1400" i="1" dirty="0">
                <a:latin typeface="Kalinga" panose="020B0502040204020203" pitchFamily="34" charset="0"/>
                <a:cs typeface="Kalinga" panose="020B0502040204020203" pitchFamily="34" charset="0"/>
              </a:rPr>
              <a:t>Photos: Microsoft Clipart</a:t>
            </a:r>
          </a:p>
        </p:txBody>
      </p:sp>
    </p:spTree>
    <p:extLst>
      <p:ext uri="{BB962C8B-B14F-4D97-AF65-F5344CB8AC3E}">
        <p14:creationId xmlns:p14="http://schemas.microsoft.com/office/powerpoint/2010/main" val="42116831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800" b="1" dirty="0"/>
              <a:t>Water on Earth exists in all three physical states: solid, liquid, and gas</a:t>
            </a:r>
          </a:p>
        </p:txBody>
      </p:sp>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144297" y="1371600"/>
            <a:ext cx="6856703" cy="4577628"/>
          </a:xfrm>
        </p:spPr>
      </p:pic>
      <p:sp>
        <p:nvSpPr>
          <p:cNvPr id="10" name="TextBox 9"/>
          <p:cNvSpPr txBox="1"/>
          <p:nvPr/>
        </p:nvSpPr>
        <p:spPr>
          <a:xfrm>
            <a:off x="304800" y="5950803"/>
            <a:ext cx="8458200" cy="830997"/>
          </a:xfrm>
          <a:prstGeom prst="rect">
            <a:avLst/>
          </a:prstGeom>
          <a:noFill/>
        </p:spPr>
        <p:txBody>
          <a:bodyPr wrap="square" rtlCol="0">
            <a:spAutoFit/>
          </a:bodyPr>
          <a:lstStyle/>
          <a:p>
            <a:r>
              <a:rPr lang="en-US" sz="2400" dirty="0">
                <a:latin typeface="Kalinga" pitchFamily="34" charset="0"/>
                <a:cs typeface="Kalinga" pitchFamily="34" charset="0"/>
              </a:rPr>
              <a:t>An iceberg on a cloudy day in Iceland: Water in all three physical states</a:t>
            </a:r>
            <a:endParaRPr lang="en-US" sz="1400" i="1" dirty="0">
              <a:latin typeface="Kalinga" pitchFamily="34" charset="0"/>
              <a:cs typeface="Kalinga" pitchFamily="34" charset="0"/>
            </a:endParaRPr>
          </a:p>
        </p:txBody>
      </p:sp>
      <p:sp>
        <p:nvSpPr>
          <p:cNvPr id="6" name="TextBox 5">
            <a:extLst>
              <a:ext uri="{FF2B5EF4-FFF2-40B4-BE49-F238E27FC236}">
                <a16:creationId xmlns:a16="http://schemas.microsoft.com/office/drawing/2014/main" id="{BCC8E76A-2D7B-489A-BACD-98AA8BB88536}"/>
              </a:ext>
            </a:extLst>
          </p:cNvPr>
          <p:cNvSpPr txBox="1"/>
          <p:nvPr/>
        </p:nvSpPr>
        <p:spPr>
          <a:xfrm>
            <a:off x="7010400" y="6550223"/>
            <a:ext cx="8458200" cy="307777"/>
          </a:xfrm>
          <a:prstGeom prst="rect">
            <a:avLst/>
          </a:prstGeom>
          <a:noFill/>
        </p:spPr>
        <p:txBody>
          <a:bodyPr wrap="square" rtlCol="0">
            <a:spAutoFit/>
          </a:bodyPr>
          <a:lstStyle/>
          <a:p>
            <a:r>
              <a:rPr lang="en-US" sz="1400" i="1" dirty="0">
                <a:latin typeface="Kalinga" pitchFamily="34" charset="0"/>
                <a:cs typeface="Kalinga" pitchFamily="34" charset="0"/>
              </a:rPr>
              <a:t>(Photo by R. Freeman)</a:t>
            </a:r>
          </a:p>
        </p:txBody>
      </p:sp>
    </p:spTree>
    <p:extLst>
      <p:ext uri="{BB962C8B-B14F-4D97-AF65-F5344CB8AC3E}">
        <p14:creationId xmlns:p14="http://schemas.microsoft.com/office/powerpoint/2010/main" val="18612061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lstStyle/>
          <a:p>
            <a:pPr algn="l"/>
            <a:r>
              <a:rPr lang="en-US" sz="2800" b="1" dirty="0"/>
              <a:t>Freezing, melting, and evaporating and condensing are ways to change the state of water </a:t>
            </a:r>
          </a:p>
        </p:txBody>
      </p:sp>
      <p:sp>
        <p:nvSpPr>
          <p:cNvPr id="3" name="TextBox 2"/>
          <p:cNvSpPr txBox="1"/>
          <p:nvPr/>
        </p:nvSpPr>
        <p:spPr>
          <a:xfrm>
            <a:off x="2209800" y="6019800"/>
            <a:ext cx="4724401" cy="707886"/>
          </a:xfrm>
          <a:prstGeom prst="rect">
            <a:avLst/>
          </a:prstGeom>
          <a:solidFill>
            <a:schemeClr val="bg1">
              <a:lumMod val="50000"/>
            </a:schemeClr>
          </a:solidFill>
        </p:spPr>
        <p:txBody>
          <a:bodyPr wrap="square" rtlCol="0">
            <a:spAutoFit/>
          </a:bodyPr>
          <a:lstStyle/>
          <a:p>
            <a:r>
              <a:rPr lang="en-US" sz="2000" dirty="0">
                <a:latin typeface="Kalinga" panose="020B0502040204020203" pitchFamily="34" charset="0"/>
                <a:cs typeface="Kalinga" panose="020B0502040204020203" pitchFamily="34" charset="0"/>
              </a:rPr>
              <a:t>To go from one state to another, heat must be added or subtracted</a:t>
            </a:r>
          </a:p>
        </p:txBody>
      </p:sp>
      <p:sp>
        <p:nvSpPr>
          <p:cNvPr id="10" name="Oval 9">
            <a:extLst>
              <a:ext uri="{FF2B5EF4-FFF2-40B4-BE49-F238E27FC236}">
                <a16:creationId xmlns:a16="http://schemas.microsoft.com/office/drawing/2014/main" id="{CCE242BF-8239-4D8F-B849-45AB62ACA157}"/>
              </a:ext>
            </a:extLst>
          </p:cNvPr>
          <p:cNvSpPr/>
          <p:nvPr/>
        </p:nvSpPr>
        <p:spPr>
          <a:xfrm>
            <a:off x="3390900" y="2743200"/>
            <a:ext cx="2362200" cy="182880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C7CA30A-0F3E-41D9-A9E4-8A4444A13AC9}"/>
              </a:ext>
            </a:extLst>
          </p:cNvPr>
          <p:cNvSpPr/>
          <p:nvPr/>
        </p:nvSpPr>
        <p:spPr>
          <a:xfrm>
            <a:off x="6629400" y="2667000"/>
            <a:ext cx="2362200" cy="1828800"/>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E2D7B34-316E-413D-B015-D82F03780731}"/>
              </a:ext>
            </a:extLst>
          </p:cNvPr>
          <p:cNvSpPr/>
          <p:nvPr/>
        </p:nvSpPr>
        <p:spPr>
          <a:xfrm>
            <a:off x="228600" y="2667000"/>
            <a:ext cx="2362200" cy="1828800"/>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Curved Down 12">
            <a:extLst>
              <a:ext uri="{FF2B5EF4-FFF2-40B4-BE49-F238E27FC236}">
                <a16:creationId xmlns:a16="http://schemas.microsoft.com/office/drawing/2014/main" id="{FF1B8B63-C427-48B1-B284-6AADE1413ED1}"/>
              </a:ext>
            </a:extLst>
          </p:cNvPr>
          <p:cNvSpPr/>
          <p:nvPr/>
        </p:nvSpPr>
        <p:spPr>
          <a:xfrm>
            <a:off x="2413258" y="2576489"/>
            <a:ext cx="1219200" cy="5334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Arrow: Curved Down 13">
            <a:extLst>
              <a:ext uri="{FF2B5EF4-FFF2-40B4-BE49-F238E27FC236}">
                <a16:creationId xmlns:a16="http://schemas.microsoft.com/office/drawing/2014/main" id="{C3E6A78B-8D76-4D00-8A46-32C4E7BD61B9}"/>
              </a:ext>
            </a:extLst>
          </p:cNvPr>
          <p:cNvSpPr/>
          <p:nvPr/>
        </p:nvSpPr>
        <p:spPr>
          <a:xfrm rot="10800000">
            <a:off x="5562600" y="4038600"/>
            <a:ext cx="1219200" cy="5334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Arrow: Curved Down 14">
            <a:extLst>
              <a:ext uri="{FF2B5EF4-FFF2-40B4-BE49-F238E27FC236}">
                <a16:creationId xmlns:a16="http://schemas.microsoft.com/office/drawing/2014/main" id="{ED931FA8-C3E9-479C-8B6B-C454F64EA3DA}"/>
              </a:ext>
            </a:extLst>
          </p:cNvPr>
          <p:cNvSpPr/>
          <p:nvPr/>
        </p:nvSpPr>
        <p:spPr>
          <a:xfrm>
            <a:off x="5638800" y="2590800"/>
            <a:ext cx="1219200" cy="5334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Arrow: Curved Down 15">
            <a:extLst>
              <a:ext uri="{FF2B5EF4-FFF2-40B4-BE49-F238E27FC236}">
                <a16:creationId xmlns:a16="http://schemas.microsoft.com/office/drawing/2014/main" id="{8706121F-843D-4F2A-81A7-73EB9CB22AE9}"/>
              </a:ext>
            </a:extLst>
          </p:cNvPr>
          <p:cNvSpPr/>
          <p:nvPr/>
        </p:nvSpPr>
        <p:spPr>
          <a:xfrm rot="10800000">
            <a:off x="2286000" y="4114800"/>
            <a:ext cx="1219200" cy="5334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TextBox 16">
            <a:extLst>
              <a:ext uri="{FF2B5EF4-FFF2-40B4-BE49-F238E27FC236}">
                <a16:creationId xmlns:a16="http://schemas.microsoft.com/office/drawing/2014/main" id="{45B427E6-CFC0-441C-A7D1-9F03112C0FD5}"/>
              </a:ext>
            </a:extLst>
          </p:cNvPr>
          <p:cNvSpPr txBox="1"/>
          <p:nvPr/>
        </p:nvSpPr>
        <p:spPr>
          <a:xfrm>
            <a:off x="914400" y="3352800"/>
            <a:ext cx="992579" cy="400110"/>
          </a:xfrm>
          <a:prstGeom prst="rect">
            <a:avLst/>
          </a:prstGeom>
          <a:solidFill>
            <a:schemeClr val="bg1">
              <a:lumMod val="50000"/>
            </a:schemeClr>
          </a:solidFill>
          <a:effectLst>
            <a:softEdge rad="38100"/>
          </a:effectLst>
        </p:spPr>
        <p:txBody>
          <a:bodyPr wrap="none" rtlCol="0">
            <a:spAutoFit/>
          </a:bodyPr>
          <a:lstStyle/>
          <a:p>
            <a:r>
              <a:rPr lang="en-US" sz="2000" b="1" dirty="0">
                <a:latin typeface="Kalinga" panose="020B0502040204020203" pitchFamily="34" charset="0"/>
                <a:cs typeface="Kalinga" panose="020B0502040204020203" pitchFamily="34" charset="0"/>
              </a:rPr>
              <a:t>SOLID</a:t>
            </a:r>
          </a:p>
        </p:txBody>
      </p:sp>
      <p:sp>
        <p:nvSpPr>
          <p:cNvPr id="18" name="TextBox 17">
            <a:extLst>
              <a:ext uri="{FF2B5EF4-FFF2-40B4-BE49-F238E27FC236}">
                <a16:creationId xmlns:a16="http://schemas.microsoft.com/office/drawing/2014/main" id="{134AAE85-1750-4C6A-B84E-E393327E77BC}"/>
              </a:ext>
            </a:extLst>
          </p:cNvPr>
          <p:cNvSpPr txBox="1"/>
          <p:nvPr/>
        </p:nvSpPr>
        <p:spPr>
          <a:xfrm>
            <a:off x="4088534" y="3352800"/>
            <a:ext cx="1090363" cy="400110"/>
          </a:xfrm>
          <a:prstGeom prst="rect">
            <a:avLst/>
          </a:prstGeom>
          <a:solidFill>
            <a:schemeClr val="bg1">
              <a:lumMod val="50000"/>
            </a:schemeClr>
          </a:solidFill>
          <a:effectLst>
            <a:softEdge rad="38100"/>
          </a:effectLst>
        </p:spPr>
        <p:txBody>
          <a:bodyPr wrap="none" rtlCol="0">
            <a:spAutoFit/>
          </a:bodyPr>
          <a:lstStyle/>
          <a:p>
            <a:r>
              <a:rPr lang="en-US" sz="2000" b="1" dirty="0">
                <a:latin typeface="Kalinga" panose="020B0502040204020203" pitchFamily="34" charset="0"/>
                <a:cs typeface="Kalinga" panose="020B0502040204020203" pitchFamily="34" charset="0"/>
              </a:rPr>
              <a:t>LIQUID</a:t>
            </a:r>
          </a:p>
        </p:txBody>
      </p:sp>
      <p:sp>
        <p:nvSpPr>
          <p:cNvPr id="19" name="TextBox 18">
            <a:extLst>
              <a:ext uri="{FF2B5EF4-FFF2-40B4-BE49-F238E27FC236}">
                <a16:creationId xmlns:a16="http://schemas.microsoft.com/office/drawing/2014/main" id="{EA71F272-B187-428E-8FD0-19112B2D95DA}"/>
              </a:ext>
            </a:extLst>
          </p:cNvPr>
          <p:cNvSpPr txBox="1"/>
          <p:nvPr/>
        </p:nvSpPr>
        <p:spPr>
          <a:xfrm>
            <a:off x="7439743" y="3352800"/>
            <a:ext cx="728084" cy="400110"/>
          </a:xfrm>
          <a:prstGeom prst="rect">
            <a:avLst/>
          </a:prstGeom>
          <a:solidFill>
            <a:schemeClr val="bg1">
              <a:lumMod val="50000"/>
            </a:schemeClr>
          </a:solidFill>
          <a:effectLst>
            <a:softEdge rad="38100"/>
          </a:effectLst>
        </p:spPr>
        <p:txBody>
          <a:bodyPr wrap="none" rtlCol="0">
            <a:spAutoFit/>
          </a:bodyPr>
          <a:lstStyle/>
          <a:p>
            <a:r>
              <a:rPr lang="en-US" sz="2000" b="1" dirty="0">
                <a:latin typeface="Kalinga" panose="020B0502040204020203" pitchFamily="34" charset="0"/>
                <a:cs typeface="Kalinga" panose="020B0502040204020203" pitchFamily="34" charset="0"/>
              </a:rPr>
              <a:t>GAS</a:t>
            </a:r>
          </a:p>
        </p:txBody>
      </p:sp>
      <p:sp>
        <p:nvSpPr>
          <p:cNvPr id="20" name="TextBox 19">
            <a:extLst>
              <a:ext uri="{FF2B5EF4-FFF2-40B4-BE49-F238E27FC236}">
                <a16:creationId xmlns:a16="http://schemas.microsoft.com/office/drawing/2014/main" id="{8A189A4C-8D1A-4983-B5AF-E658E98DA927}"/>
              </a:ext>
            </a:extLst>
          </p:cNvPr>
          <p:cNvSpPr txBox="1"/>
          <p:nvPr/>
        </p:nvSpPr>
        <p:spPr>
          <a:xfrm>
            <a:off x="1981200" y="1375893"/>
            <a:ext cx="1905000" cy="707886"/>
          </a:xfrm>
          <a:prstGeom prst="rect">
            <a:avLst/>
          </a:prstGeom>
          <a:noFill/>
        </p:spPr>
        <p:txBody>
          <a:bodyPr wrap="square" rtlCol="0">
            <a:spAutoFit/>
          </a:bodyPr>
          <a:lstStyle/>
          <a:p>
            <a:pPr algn="ctr"/>
            <a:r>
              <a:rPr lang="en-US" sz="2000" i="1" dirty="0">
                <a:latin typeface="Kalinga" panose="020B0502040204020203" pitchFamily="34" charset="0"/>
                <a:cs typeface="Kalinga" panose="020B0502040204020203" pitchFamily="34" charset="0"/>
              </a:rPr>
              <a:t>Melting- add 80 calories</a:t>
            </a:r>
          </a:p>
        </p:txBody>
      </p:sp>
      <p:sp>
        <p:nvSpPr>
          <p:cNvPr id="21" name="TextBox 20">
            <a:extLst>
              <a:ext uri="{FF2B5EF4-FFF2-40B4-BE49-F238E27FC236}">
                <a16:creationId xmlns:a16="http://schemas.microsoft.com/office/drawing/2014/main" id="{77B4C819-F02C-46AC-9BD4-7D93488A41D7}"/>
              </a:ext>
            </a:extLst>
          </p:cNvPr>
          <p:cNvSpPr txBox="1"/>
          <p:nvPr/>
        </p:nvSpPr>
        <p:spPr>
          <a:xfrm>
            <a:off x="4953000" y="1371600"/>
            <a:ext cx="2424688" cy="707886"/>
          </a:xfrm>
          <a:prstGeom prst="rect">
            <a:avLst/>
          </a:prstGeom>
          <a:noFill/>
        </p:spPr>
        <p:txBody>
          <a:bodyPr wrap="square" rtlCol="0">
            <a:spAutoFit/>
          </a:bodyPr>
          <a:lstStyle/>
          <a:p>
            <a:pPr algn="ctr"/>
            <a:r>
              <a:rPr lang="en-US" sz="2000" i="1" dirty="0">
                <a:latin typeface="Kalinga" panose="020B0502040204020203" pitchFamily="34" charset="0"/>
                <a:cs typeface="Kalinga" panose="020B0502040204020203" pitchFamily="34" charset="0"/>
              </a:rPr>
              <a:t>Evaporating- add 540 calories</a:t>
            </a:r>
          </a:p>
        </p:txBody>
      </p:sp>
      <p:sp>
        <p:nvSpPr>
          <p:cNvPr id="22" name="TextBox 21">
            <a:extLst>
              <a:ext uri="{FF2B5EF4-FFF2-40B4-BE49-F238E27FC236}">
                <a16:creationId xmlns:a16="http://schemas.microsoft.com/office/drawing/2014/main" id="{F9A36890-8DB7-4959-AB03-5622C80E170C}"/>
              </a:ext>
            </a:extLst>
          </p:cNvPr>
          <p:cNvSpPr txBox="1"/>
          <p:nvPr/>
        </p:nvSpPr>
        <p:spPr>
          <a:xfrm>
            <a:off x="2628666" y="3409890"/>
            <a:ext cx="647934" cy="400110"/>
          </a:xfrm>
          <a:prstGeom prst="rect">
            <a:avLst/>
          </a:prstGeom>
          <a:noFill/>
        </p:spPr>
        <p:txBody>
          <a:bodyPr wrap="none" rtlCol="0">
            <a:spAutoFit/>
          </a:bodyPr>
          <a:lstStyle/>
          <a:p>
            <a:r>
              <a:rPr lang="en-US" sz="2000" b="1" dirty="0">
                <a:solidFill>
                  <a:schemeClr val="tx2"/>
                </a:solidFill>
                <a:latin typeface="Kalinga" panose="020B0502040204020203" pitchFamily="34" charset="0"/>
                <a:cs typeface="Kalinga" panose="020B0502040204020203" pitchFamily="34" charset="0"/>
              </a:rPr>
              <a:t>0ºC</a:t>
            </a:r>
          </a:p>
        </p:txBody>
      </p:sp>
      <p:sp>
        <p:nvSpPr>
          <p:cNvPr id="23" name="TextBox 22">
            <a:extLst>
              <a:ext uri="{FF2B5EF4-FFF2-40B4-BE49-F238E27FC236}">
                <a16:creationId xmlns:a16="http://schemas.microsoft.com/office/drawing/2014/main" id="{AB35DD1E-0D6B-4AF4-953B-1ECCF7DD67D1}"/>
              </a:ext>
            </a:extLst>
          </p:cNvPr>
          <p:cNvSpPr txBox="1"/>
          <p:nvPr/>
        </p:nvSpPr>
        <p:spPr>
          <a:xfrm>
            <a:off x="5752866" y="3409890"/>
            <a:ext cx="946093" cy="400110"/>
          </a:xfrm>
          <a:prstGeom prst="rect">
            <a:avLst/>
          </a:prstGeom>
          <a:noFill/>
        </p:spPr>
        <p:txBody>
          <a:bodyPr wrap="none" rtlCol="0">
            <a:spAutoFit/>
          </a:bodyPr>
          <a:lstStyle/>
          <a:p>
            <a:r>
              <a:rPr lang="en-US" sz="2000" b="1" dirty="0">
                <a:solidFill>
                  <a:schemeClr val="tx2"/>
                </a:solidFill>
                <a:latin typeface="Kalinga" panose="020B0502040204020203" pitchFamily="34" charset="0"/>
                <a:cs typeface="Kalinga" panose="020B0502040204020203" pitchFamily="34" charset="0"/>
              </a:rPr>
              <a:t>100ºC</a:t>
            </a:r>
          </a:p>
        </p:txBody>
      </p:sp>
      <p:sp>
        <p:nvSpPr>
          <p:cNvPr id="24" name="TextBox 23">
            <a:extLst>
              <a:ext uri="{FF2B5EF4-FFF2-40B4-BE49-F238E27FC236}">
                <a16:creationId xmlns:a16="http://schemas.microsoft.com/office/drawing/2014/main" id="{0550F96D-56A1-434B-AC96-F4E59EA83418}"/>
              </a:ext>
            </a:extLst>
          </p:cNvPr>
          <p:cNvSpPr txBox="1"/>
          <p:nvPr/>
        </p:nvSpPr>
        <p:spPr>
          <a:xfrm>
            <a:off x="4724400" y="5235714"/>
            <a:ext cx="2805688" cy="707886"/>
          </a:xfrm>
          <a:prstGeom prst="rect">
            <a:avLst/>
          </a:prstGeom>
          <a:noFill/>
        </p:spPr>
        <p:txBody>
          <a:bodyPr wrap="square" rtlCol="0">
            <a:spAutoFit/>
          </a:bodyPr>
          <a:lstStyle/>
          <a:p>
            <a:pPr algn="ctr"/>
            <a:r>
              <a:rPr lang="en-US" sz="2000" i="1" dirty="0">
                <a:latin typeface="Kalinga" panose="020B0502040204020203" pitchFamily="34" charset="0"/>
                <a:cs typeface="Kalinga" panose="020B0502040204020203" pitchFamily="34" charset="0"/>
              </a:rPr>
              <a:t>Condensing- subtract 540 calories</a:t>
            </a:r>
          </a:p>
        </p:txBody>
      </p:sp>
      <p:sp>
        <p:nvSpPr>
          <p:cNvPr id="25" name="TextBox 24">
            <a:extLst>
              <a:ext uri="{FF2B5EF4-FFF2-40B4-BE49-F238E27FC236}">
                <a16:creationId xmlns:a16="http://schemas.microsoft.com/office/drawing/2014/main" id="{0A78BF46-B942-483C-AF3E-48B440E36698}"/>
              </a:ext>
            </a:extLst>
          </p:cNvPr>
          <p:cNvSpPr txBox="1"/>
          <p:nvPr/>
        </p:nvSpPr>
        <p:spPr>
          <a:xfrm>
            <a:off x="1613912" y="5235714"/>
            <a:ext cx="2805688" cy="707886"/>
          </a:xfrm>
          <a:prstGeom prst="rect">
            <a:avLst/>
          </a:prstGeom>
          <a:noFill/>
        </p:spPr>
        <p:txBody>
          <a:bodyPr wrap="square" rtlCol="0">
            <a:spAutoFit/>
          </a:bodyPr>
          <a:lstStyle/>
          <a:p>
            <a:pPr algn="ctr"/>
            <a:r>
              <a:rPr lang="en-US" sz="2000" i="1" dirty="0">
                <a:latin typeface="Kalinga" panose="020B0502040204020203" pitchFamily="34" charset="0"/>
                <a:cs typeface="Kalinga" panose="020B0502040204020203" pitchFamily="34" charset="0"/>
              </a:rPr>
              <a:t>Freezing- subtract 80 calories</a:t>
            </a:r>
          </a:p>
        </p:txBody>
      </p:sp>
      <p:cxnSp>
        <p:nvCxnSpPr>
          <p:cNvPr id="29" name="Straight Arrow Connector 28">
            <a:extLst>
              <a:ext uri="{FF2B5EF4-FFF2-40B4-BE49-F238E27FC236}">
                <a16:creationId xmlns:a16="http://schemas.microsoft.com/office/drawing/2014/main" id="{3B0302E3-444E-411B-A698-85BC9C4F6D67}"/>
              </a:ext>
            </a:extLst>
          </p:cNvPr>
          <p:cNvCxnSpPr/>
          <p:nvPr/>
        </p:nvCxnSpPr>
        <p:spPr>
          <a:xfrm>
            <a:off x="3962400" y="1981200"/>
            <a:ext cx="1295400" cy="0"/>
          </a:xfrm>
          <a:prstGeom prst="straightConnector1">
            <a:avLst/>
          </a:prstGeom>
          <a:ln w="920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8F32BF5-6237-472A-9A0F-78B9B71C2971}"/>
              </a:ext>
            </a:extLst>
          </p:cNvPr>
          <p:cNvCxnSpPr>
            <a:cxnSpLocks/>
          </p:cNvCxnSpPr>
          <p:nvPr/>
        </p:nvCxnSpPr>
        <p:spPr>
          <a:xfrm rot="10800000">
            <a:off x="3886201" y="5105399"/>
            <a:ext cx="1295400" cy="0"/>
          </a:xfrm>
          <a:prstGeom prst="straightConnector1">
            <a:avLst/>
          </a:prstGeom>
          <a:ln w="92075">
            <a:solidFill>
              <a:schemeClr val="bg2">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9F8C007-73AE-4C01-8B51-8F7D3E985984}"/>
              </a:ext>
            </a:extLst>
          </p:cNvPr>
          <p:cNvSpPr txBox="1"/>
          <p:nvPr/>
        </p:nvSpPr>
        <p:spPr>
          <a:xfrm>
            <a:off x="3276600" y="2209800"/>
            <a:ext cx="2898550" cy="338554"/>
          </a:xfrm>
          <a:prstGeom prst="rect">
            <a:avLst/>
          </a:prstGeom>
          <a:noFill/>
        </p:spPr>
        <p:txBody>
          <a:bodyPr wrap="none" rtlCol="0">
            <a:spAutoFit/>
          </a:bodyPr>
          <a:lstStyle/>
          <a:p>
            <a:r>
              <a:rPr lang="en-US" sz="1600" b="1" dirty="0">
                <a:solidFill>
                  <a:schemeClr val="tx2"/>
                </a:solidFill>
                <a:latin typeface="Kalinga" panose="020B0502040204020203" pitchFamily="34" charset="0"/>
                <a:cs typeface="Kalinga" panose="020B0502040204020203" pitchFamily="34" charset="0"/>
              </a:rPr>
              <a:t>Warming: add 100 calories</a:t>
            </a:r>
          </a:p>
        </p:txBody>
      </p:sp>
      <p:sp>
        <p:nvSpPr>
          <p:cNvPr id="32" name="TextBox 31">
            <a:extLst>
              <a:ext uri="{FF2B5EF4-FFF2-40B4-BE49-F238E27FC236}">
                <a16:creationId xmlns:a16="http://schemas.microsoft.com/office/drawing/2014/main" id="{E376D20E-9A65-493C-B832-21D1BB6C262A}"/>
              </a:ext>
            </a:extLst>
          </p:cNvPr>
          <p:cNvSpPr txBox="1"/>
          <p:nvPr/>
        </p:nvSpPr>
        <p:spPr>
          <a:xfrm>
            <a:off x="3352800" y="4614446"/>
            <a:ext cx="3121367" cy="338554"/>
          </a:xfrm>
          <a:prstGeom prst="rect">
            <a:avLst/>
          </a:prstGeom>
          <a:noFill/>
        </p:spPr>
        <p:txBody>
          <a:bodyPr wrap="none" rtlCol="0">
            <a:spAutoFit/>
          </a:bodyPr>
          <a:lstStyle/>
          <a:p>
            <a:r>
              <a:rPr lang="en-US" sz="1600" b="1" dirty="0">
                <a:solidFill>
                  <a:schemeClr val="bg2">
                    <a:lumMod val="25000"/>
                    <a:lumOff val="75000"/>
                  </a:schemeClr>
                </a:solidFill>
                <a:latin typeface="Kalinga" panose="020B0502040204020203" pitchFamily="34" charset="0"/>
                <a:cs typeface="Kalinga" panose="020B0502040204020203" pitchFamily="34" charset="0"/>
              </a:rPr>
              <a:t>Cooling: remove 100 calories</a:t>
            </a:r>
          </a:p>
        </p:txBody>
      </p:sp>
      <p:sp>
        <p:nvSpPr>
          <p:cNvPr id="4" name="TextBox 3">
            <a:extLst>
              <a:ext uri="{FF2B5EF4-FFF2-40B4-BE49-F238E27FC236}">
                <a16:creationId xmlns:a16="http://schemas.microsoft.com/office/drawing/2014/main" id="{56AF0818-9479-4ACC-9646-7FB1B21219A5}"/>
              </a:ext>
            </a:extLst>
          </p:cNvPr>
          <p:cNvSpPr txBox="1"/>
          <p:nvPr/>
        </p:nvSpPr>
        <p:spPr>
          <a:xfrm>
            <a:off x="0" y="6334780"/>
            <a:ext cx="1828800" cy="523220"/>
          </a:xfrm>
          <a:prstGeom prst="rect">
            <a:avLst/>
          </a:prstGeom>
          <a:noFill/>
        </p:spPr>
        <p:txBody>
          <a:bodyPr wrap="square" rtlCol="0">
            <a:spAutoFit/>
          </a:bodyPr>
          <a:lstStyle/>
          <a:p>
            <a:r>
              <a:rPr lang="en-US" sz="1400" i="1" dirty="0">
                <a:latin typeface="Kalinga" panose="020B0502040204020203" pitchFamily="34" charset="0"/>
                <a:cs typeface="Kalinga" panose="020B0502040204020203" pitchFamily="34" charset="0"/>
              </a:rPr>
              <a:t>Images: </a:t>
            </a:r>
          </a:p>
          <a:p>
            <a:r>
              <a:rPr lang="en-US" sz="1400" i="1" dirty="0">
                <a:latin typeface="Kalinga" panose="020B0502040204020203" pitchFamily="34" charset="0"/>
                <a:cs typeface="Kalinga" panose="020B0502040204020203" pitchFamily="34" charset="0"/>
              </a:rPr>
              <a:t>Creative Commons</a:t>
            </a:r>
          </a:p>
        </p:txBody>
      </p:sp>
    </p:spTree>
    <p:extLst>
      <p:ext uri="{BB962C8B-B14F-4D97-AF65-F5344CB8AC3E}">
        <p14:creationId xmlns:p14="http://schemas.microsoft.com/office/powerpoint/2010/main" val="1227309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05082-9B38-4D4C-A0C8-2FD53291B4E6}"/>
              </a:ext>
            </a:extLst>
          </p:cNvPr>
          <p:cNvSpPr>
            <a:spLocks noGrp="1"/>
          </p:cNvSpPr>
          <p:nvPr>
            <p:ph type="title"/>
          </p:nvPr>
        </p:nvSpPr>
        <p:spPr/>
        <p:txBody>
          <a:bodyPr/>
          <a:lstStyle/>
          <a:p>
            <a:pPr algn="l"/>
            <a:r>
              <a:rPr lang="en-US" sz="2800" b="1" dirty="0"/>
              <a:t>Water has a high </a:t>
            </a:r>
            <a:r>
              <a:rPr lang="en-US" sz="2800" b="1" dirty="0">
                <a:solidFill>
                  <a:schemeClr val="tx2"/>
                </a:solidFill>
              </a:rPr>
              <a:t>latent heat of vaporization</a:t>
            </a:r>
          </a:p>
        </p:txBody>
      </p:sp>
      <p:pic>
        <p:nvPicPr>
          <p:cNvPr id="9" name="Picture 8">
            <a:extLst>
              <a:ext uri="{FF2B5EF4-FFF2-40B4-BE49-F238E27FC236}">
                <a16:creationId xmlns:a16="http://schemas.microsoft.com/office/drawing/2014/main" id="{056851BC-5647-495C-85E1-25CAE64497AA}"/>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1244" b="2290"/>
          <a:stretch/>
        </p:blipFill>
        <p:spPr>
          <a:xfrm>
            <a:off x="370449" y="1219200"/>
            <a:ext cx="8403102" cy="5158155"/>
          </a:xfrm>
          <a:prstGeom prst="rect">
            <a:avLst/>
          </a:prstGeom>
        </p:spPr>
      </p:pic>
      <p:sp>
        <p:nvSpPr>
          <p:cNvPr id="10" name="TextBox 9">
            <a:extLst>
              <a:ext uri="{FF2B5EF4-FFF2-40B4-BE49-F238E27FC236}">
                <a16:creationId xmlns:a16="http://schemas.microsoft.com/office/drawing/2014/main" id="{651647EA-9668-417A-A222-4DD972ADCF54}"/>
              </a:ext>
            </a:extLst>
          </p:cNvPr>
          <p:cNvSpPr txBox="1"/>
          <p:nvPr/>
        </p:nvSpPr>
        <p:spPr>
          <a:xfrm>
            <a:off x="3886200" y="6629400"/>
            <a:ext cx="6223000" cy="307777"/>
          </a:xfrm>
          <a:prstGeom prst="rect">
            <a:avLst/>
          </a:prstGeom>
          <a:noFill/>
        </p:spPr>
        <p:txBody>
          <a:bodyPr wrap="square" rtlCol="0">
            <a:spAutoFit/>
          </a:bodyPr>
          <a:lstStyle/>
          <a:p>
            <a:r>
              <a:rPr lang="en-US" sz="1400" i="1" dirty="0">
                <a:latin typeface="Kalinga" panose="020B0502040204020203" pitchFamily="34" charset="0"/>
                <a:cs typeface="Kalinga" panose="020B0502040204020203" pitchFamily="34" charset="0"/>
              </a:rPr>
              <a:t>This Photo by Unknown Author is licensed under CC BY-SA</a:t>
            </a:r>
          </a:p>
        </p:txBody>
      </p:sp>
      <p:sp>
        <p:nvSpPr>
          <p:cNvPr id="11" name="TextBox 10">
            <a:extLst>
              <a:ext uri="{FF2B5EF4-FFF2-40B4-BE49-F238E27FC236}">
                <a16:creationId xmlns:a16="http://schemas.microsoft.com/office/drawing/2014/main" id="{F8EB0F3B-7BD9-4030-B84A-D91711B069EC}"/>
              </a:ext>
            </a:extLst>
          </p:cNvPr>
          <p:cNvSpPr txBox="1"/>
          <p:nvPr/>
        </p:nvSpPr>
        <p:spPr>
          <a:xfrm>
            <a:off x="381000" y="1894582"/>
            <a:ext cx="8458200" cy="1077218"/>
          </a:xfrm>
          <a:prstGeom prst="rect">
            <a:avLst/>
          </a:prstGeom>
          <a:noFill/>
        </p:spPr>
        <p:txBody>
          <a:bodyPr wrap="square" rtlCol="0">
            <a:spAutoFit/>
          </a:bodyPr>
          <a:lstStyle/>
          <a:p>
            <a:r>
              <a:rPr lang="en-US" sz="3200" b="1" dirty="0">
                <a:solidFill>
                  <a:srgbClr val="FFFF00"/>
                </a:solidFill>
                <a:latin typeface="Bradley Hand ITC" panose="03070402050302030203" pitchFamily="66" charset="0"/>
                <a:cs typeface="Kalinga" panose="020B0502040204020203" pitchFamily="34" charset="0"/>
              </a:rPr>
              <a:t>As water evaporates from this lake, is heat added to or is it subtracted from the water body?</a:t>
            </a:r>
          </a:p>
        </p:txBody>
      </p:sp>
    </p:spTree>
    <p:extLst>
      <p:ext uri="{BB962C8B-B14F-4D97-AF65-F5344CB8AC3E}">
        <p14:creationId xmlns:p14="http://schemas.microsoft.com/office/powerpoint/2010/main" val="15354165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From My Home to Yours ...: Cold Water After Meals?"/>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53250" y="762000"/>
            <a:ext cx="2451100" cy="3810000"/>
          </a:xfrm>
        </p:spPr>
      </p:pic>
      <p:sp>
        <p:nvSpPr>
          <p:cNvPr id="2" name="Title 1"/>
          <p:cNvSpPr>
            <a:spLocks noGrp="1"/>
          </p:cNvSpPr>
          <p:nvPr>
            <p:ph type="title"/>
          </p:nvPr>
        </p:nvSpPr>
        <p:spPr>
          <a:solidFill>
            <a:srgbClr val="000000"/>
          </a:solidFill>
        </p:spPr>
        <p:txBody>
          <a:bodyPr/>
          <a:lstStyle/>
          <a:p>
            <a:pPr algn="l"/>
            <a:r>
              <a:rPr lang="en-US" sz="3200" b="1" dirty="0">
                <a:solidFill>
                  <a:srgbClr val="FFFF00"/>
                </a:solidFill>
                <a:latin typeface="Bradley Hand ITC" panose="03070402050302030203" pitchFamily="66" charset="0"/>
              </a:rPr>
              <a:t>Practice Problem: </a:t>
            </a:r>
            <a:r>
              <a:rPr lang="en-US" sz="2800" b="1" dirty="0"/>
              <a:t>Assuming </a:t>
            </a:r>
            <a:r>
              <a:rPr lang="en-US" sz="2800" b="1" u="sng" dirty="0"/>
              <a:t>equal</a:t>
            </a:r>
            <a:r>
              <a:rPr lang="en-US" sz="2800" b="1" dirty="0"/>
              <a:t> volumes of water involved, which involves subtracting the most heat?</a:t>
            </a:r>
          </a:p>
        </p:txBody>
      </p:sp>
      <p:pic>
        <p:nvPicPr>
          <p:cNvPr id="5" name="Content Placeholder 4" descr="frozen-ice-cube-tray.jpg"/>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457200" y="1447800"/>
            <a:ext cx="3520203" cy="2344455"/>
          </a:xfrm>
        </p:spPr>
      </p:pic>
      <p:sp>
        <p:nvSpPr>
          <p:cNvPr id="6" name="TextBox 5"/>
          <p:cNvSpPr txBox="1"/>
          <p:nvPr/>
        </p:nvSpPr>
        <p:spPr>
          <a:xfrm>
            <a:off x="457200" y="3392144"/>
            <a:ext cx="3581399" cy="400110"/>
          </a:xfrm>
          <a:prstGeom prst="rect">
            <a:avLst/>
          </a:prstGeom>
          <a:solidFill>
            <a:schemeClr val="bg1">
              <a:lumMod val="50000"/>
            </a:schemeClr>
          </a:solidFill>
        </p:spPr>
        <p:txBody>
          <a:bodyPr wrap="square" rtlCol="0">
            <a:spAutoFit/>
          </a:bodyPr>
          <a:lstStyle/>
          <a:p>
            <a:r>
              <a:rPr lang="en-US" sz="2000" dirty="0">
                <a:latin typeface="Kalinga" panose="020B0502040204020203" pitchFamily="34" charset="0"/>
                <a:cs typeface="Kalinga" panose="020B0502040204020203" pitchFamily="34" charset="0"/>
              </a:rPr>
              <a:t>A. Making ice cubes</a:t>
            </a:r>
          </a:p>
        </p:txBody>
      </p:sp>
      <p:sp>
        <p:nvSpPr>
          <p:cNvPr id="8" name="TextBox 7"/>
          <p:cNvSpPr txBox="1"/>
          <p:nvPr/>
        </p:nvSpPr>
        <p:spPr>
          <a:xfrm>
            <a:off x="6053251" y="3072252"/>
            <a:ext cx="2481150" cy="707886"/>
          </a:xfrm>
          <a:prstGeom prst="rect">
            <a:avLst/>
          </a:prstGeom>
          <a:solidFill>
            <a:schemeClr val="bg1">
              <a:lumMod val="50000"/>
            </a:schemeClr>
          </a:solidFill>
        </p:spPr>
        <p:txBody>
          <a:bodyPr wrap="square" rtlCol="0">
            <a:spAutoFit/>
          </a:bodyPr>
          <a:lstStyle/>
          <a:p>
            <a:r>
              <a:rPr lang="en-US" sz="2000" dirty="0">
                <a:latin typeface="Kalinga" panose="020B0502040204020203" pitchFamily="34" charset="0"/>
                <a:cs typeface="Kalinga" panose="020B0502040204020203" pitchFamily="34" charset="0"/>
              </a:rPr>
              <a:t>B. Using ice cubes to cool water</a:t>
            </a:r>
          </a:p>
        </p:txBody>
      </p:sp>
      <p:pic>
        <p:nvPicPr>
          <p:cNvPr id="9" name="Picture 8" descr="boiling_water.jpg?itok=xeKdO-0q"/>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4267200"/>
            <a:ext cx="3631179" cy="1893179"/>
          </a:xfrm>
          <a:prstGeom prst="rect">
            <a:avLst/>
          </a:prstGeom>
        </p:spPr>
      </p:pic>
      <p:sp>
        <p:nvSpPr>
          <p:cNvPr id="10" name="TextBox 9"/>
          <p:cNvSpPr txBox="1"/>
          <p:nvPr/>
        </p:nvSpPr>
        <p:spPr>
          <a:xfrm>
            <a:off x="152400" y="5791200"/>
            <a:ext cx="2086487" cy="400110"/>
          </a:xfrm>
          <a:prstGeom prst="rect">
            <a:avLst/>
          </a:prstGeom>
          <a:solidFill>
            <a:schemeClr val="bg1">
              <a:lumMod val="50000"/>
            </a:schemeClr>
          </a:solidFill>
        </p:spPr>
        <p:txBody>
          <a:bodyPr wrap="square" rtlCol="0">
            <a:spAutoFit/>
          </a:bodyPr>
          <a:lstStyle/>
          <a:p>
            <a:r>
              <a:rPr lang="en-US" sz="2000" dirty="0">
                <a:latin typeface="Kalinga" panose="020B0502040204020203" pitchFamily="34" charset="0"/>
                <a:cs typeface="Kalinga" panose="020B0502040204020203" pitchFamily="34" charset="0"/>
              </a:rPr>
              <a:t>C. Boiling water</a:t>
            </a:r>
          </a:p>
        </p:txBody>
      </p:sp>
      <p:pic>
        <p:nvPicPr>
          <p:cNvPr id="11" name="Picture 10" descr="blue-water-drops-condensation-thumb18091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90939" y="4133335"/>
            <a:ext cx="3189880" cy="2392410"/>
          </a:xfrm>
          <a:prstGeom prst="rect">
            <a:avLst/>
          </a:prstGeom>
        </p:spPr>
      </p:pic>
      <p:sp>
        <p:nvSpPr>
          <p:cNvPr id="12" name="TextBox 11"/>
          <p:cNvSpPr txBox="1"/>
          <p:nvPr/>
        </p:nvSpPr>
        <p:spPr>
          <a:xfrm>
            <a:off x="5181600" y="5638800"/>
            <a:ext cx="3199218" cy="1015663"/>
          </a:xfrm>
          <a:prstGeom prst="rect">
            <a:avLst/>
          </a:prstGeom>
          <a:solidFill>
            <a:schemeClr val="bg1">
              <a:lumMod val="50000"/>
            </a:schemeClr>
          </a:solidFill>
        </p:spPr>
        <p:txBody>
          <a:bodyPr wrap="square" rtlCol="0">
            <a:spAutoFit/>
          </a:bodyPr>
          <a:lstStyle/>
          <a:p>
            <a:r>
              <a:rPr lang="en-US" sz="2000" dirty="0">
                <a:latin typeface="Kalinga" panose="020B0502040204020203" pitchFamily="34" charset="0"/>
                <a:cs typeface="Kalinga" panose="020B0502040204020203" pitchFamily="34" charset="0"/>
              </a:rPr>
              <a:t>D. Water condensing on your window on a cold, humid day</a:t>
            </a:r>
          </a:p>
        </p:txBody>
      </p:sp>
      <p:sp>
        <p:nvSpPr>
          <p:cNvPr id="13" name="TextBox 12"/>
          <p:cNvSpPr txBox="1"/>
          <p:nvPr/>
        </p:nvSpPr>
        <p:spPr>
          <a:xfrm>
            <a:off x="15793" y="6514295"/>
            <a:ext cx="2393604" cy="307777"/>
          </a:xfrm>
          <a:prstGeom prst="rect">
            <a:avLst/>
          </a:prstGeom>
          <a:noFill/>
        </p:spPr>
        <p:txBody>
          <a:bodyPr wrap="none" rtlCol="0">
            <a:spAutoFit/>
          </a:bodyPr>
          <a:lstStyle/>
          <a:p>
            <a:r>
              <a:rPr lang="en-US" sz="1400" i="1" dirty="0">
                <a:latin typeface="Kalinga" panose="020B0502040204020203" pitchFamily="34" charset="0"/>
                <a:cs typeface="Kalinga" panose="020B0502040204020203" pitchFamily="34" charset="0"/>
              </a:rPr>
              <a:t>All images: Creative Commons</a:t>
            </a:r>
          </a:p>
        </p:txBody>
      </p:sp>
    </p:spTree>
    <p:extLst>
      <p:ext uri="{BB962C8B-B14F-4D97-AF65-F5344CB8AC3E}">
        <p14:creationId xmlns:p14="http://schemas.microsoft.com/office/powerpoint/2010/main" val="20823351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3400" y="1752600"/>
            <a:ext cx="2286000" cy="4401205"/>
          </a:xfrm>
          <a:prstGeom prst="rect">
            <a:avLst/>
          </a:prstGeom>
          <a:noFill/>
        </p:spPr>
        <p:txBody>
          <a:bodyPr wrap="square" rtlCol="0">
            <a:spAutoFit/>
          </a:bodyPr>
          <a:lstStyle/>
          <a:p>
            <a:r>
              <a:rPr lang="en-US" sz="2800" b="1" dirty="0">
                <a:solidFill>
                  <a:schemeClr val="tx2">
                    <a:lumMod val="75000"/>
                  </a:schemeClr>
                </a:solidFill>
                <a:latin typeface="Bradley Hand ITC" panose="03070402050302030203" pitchFamily="66" charset="0"/>
                <a:cs typeface="Kalinga" pitchFamily="34" charset="0"/>
              </a:rPr>
              <a:t>On a sunny day, which is most likely hotter, the patio or the surface of the pool?</a:t>
            </a:r>
          </a:p>
          <a:p>
            <a:r>
              <a:rPr lang="en-US" sz="2800" b="1" dirty="0">
                <a:solidFill>
                  <a:schemeClr val="tx2">
                    <a:lumMod val="75000"/>
                  </a:schemeClr>
                </a:solidFill>
                <a:latin typeface="Bradley Hand ITC" panose="03070402050302030203" pitchFamily="66" charset="0"/>
                <a:cs typeface="Kalinga" pitchFamily="34" charset="0"/>
              </a:rPr>
              <a:t>Which has the highest specific heat?</a:t>
            </a:r>
          </a:p>
        </p:txBody>
      </p:sp>
      <p:sp>
        <p:nvSpPr>
          <p:cNvPr id="8" name="TextBox 7">
            <a:extLst>
              <a:ext uri="{FF2B5EF4-FFF2-40B4-BE49-F238E27FC236}">
                <a16:creationId xmlns:a16="http://schemas.microsoft.com/office/drawing/2014/main" id="{1D7DF89A-F748-417C-B285-96E1B854AE68}"/>
              </a:ext>
            </a:extLst>
          </p:cNvPr>
          <p:cNvSpPr txBox="1"/>
          <p:nvPr/>
        </p:nvSpPr>
        <p:spPr>
          <a:xfrm>
            <a:off x="7303477" y="6334780"/>
            <a:ext cx="1828800" cy="523220"/>
          </a:xfrm>
          <a:prstGeom prst="rect">
            <a:avLst/>
          </a:prstGeom>
          <a:noFill/>
        </p:spPr>
        <p:txBody>
          <a:bodyPr wrap="square" rtlCol="0">
            <a:spAutoFit/>
          </a:bodyPr>
          <a:lstStyle/>
          <a:p>
            <a:r>
              <a:rPr lang="en-US" sz="1400" i="1" dirty="0">
                <a:latin typeface="Kalinga" panose="020B0502040204020203" pitchFamily="34" charset="0"/>
                <a:cs typeface="Kalinga" panose="020B0502040204020203" pitchFamily="34" charset="0"/>
              </a:rPr>
              <a:t>Image: </a:t>
            </a:r>
          </a:p>
          <a:p>
            <a:r>
              <a:rPr lang="en-US" sz="1400" i="1" dirty="0">
                <a:latin typeface="Kalinga" panose="020B0502040204020203" pitchFamily="34" charset="0"/>
                <a:cs typeface="Kalinga" panose="020B0502040204020203" pitchFamily="34" charset="0"/>
              </a:rPr>
              <a:t>Creative Commons</a:t>
            </a:r>
          </a:p>
        </p:txBody>
      </p:sp>
      <p:pic>
        <p:nvPicPr>
          <p:cNvPr id="4" name="Picture 3">
            <a:extLst>
              <a:ext uri="{FF2B5EF4-FFF2-40B4-BE49-F238E27FC236}">
                <a16:creationId xmlns:a16="http://schemas.microsoft.com/office/drawing/2014/main" id="{C554BEAB-3CD4-4656-B288-B23F3D5E3CC0}"/>
              </a:ext>
            </a:extLst>
          </p:cNvPr>
          <p:cNvPicPr>
            <a:picLocks noChangeAspect="1"/>
          </p:cNvPicPr>
          <p:nvPr/>
        </p:nvPicPr>
        <p:blipFill rotWithShape="1">
          <a:blip r:embed="rId3">
            <a:extLst>
              <a:ext uri="{28A0092B-C50C-407E-A947-70E740481C1C}">
                <a14:useLocalDpi xmlns:a14="http://schemas.microsoft.com/office/drawing/2010/main" val="0"/>
              </a:ext>
            </a:extLst>
          </a:blip>
          <a:srcRect l="8601"/>
          <a:stretch/>
        </p:blipFill>
        <p:spPr>
          <a:xfrm>
            <a:off x="3015174" y="1219200"/>
            <a:ext cx="6128825" cy="5029200"/>
          </a:xfrm>
          <a:prstGeom prst="rect">
            <a:avLst/>
          </a:prstGeom>
        </p:spPr>
      </p:pic>
      <p:sp>
        <p:nvSpPr>
          <p:cNvPr id="2" name="Title 1"/>
          <p:cNvSpPr>
            <a:spLocks noGrp="1"/>
          </p:cNvSpPr>
          <p:nvPr>
            <p:ph type="title"/>
          </p:nvPr>
        </p:nvSpPr>
        <p:spPr>
          <a:xfrm>
            <a:off x="457200" y="274638"/>
            <a:ext cx="8382000" cy="1143000"/>
          </a:xfrm>
        </p:spPr>
        <p:txBody>
          <a:bodyPr/>
          <a:lstStyle/>
          <a:p>
            <a:pPr algn="l"/>
            <a:r>
              <a:rPr lang="en-US" sz="2800" b="1" dirty="0">
                <a:solidFill>
                  <a:schemeClr val="tx2"/>
                </a:solidFill>
              </a:rPr>
              <a:t>Specific heat </a:t>
            </a:r>
            <a:r>
              <a:rPr lang="en-US" sz="2800" b="1" dirty="0"/>
              <a:t>is the amount of heat needed to be added or subtracted to change temperature</a:t>
            </a:r>
          </a:p>
        </p:txBody>
      </p:sp>
      <p:sp>
        <p:nvSpPr>
          <p:cNvPr id="3" name="TextBox 2">
            <a:extLst>
              <a:ext uri="{FF2B5EF4-FFF2-40B4-BE49-F238E27FC236}">
                <a16:creationId xmlns:a16="http://schemas.microsoft.com/office/drawing/2014/main" id="{C24DE492-FCFC-43DC-A19D-72242BFEFE76}"/>
              </a:ext>
            </a:extLst>
          </p:cNvPr>
          <p:cNvSpPr txBox="1"/>
          <p:nvPr/>
        </p:nvSpPr>
        <p:spPr>
          <a:xfrm>
            <a:off x="228600" y="6457890"/>
            <a:ext cx="4583306" cy="400110"/>
          </a:xfrm>
          <a:prstGeom prst="rect">
            <a:avLst/>
          </a:prstGeom>
          <a:noFill/>
        </p:spPr>
        <p:txBody>
          <a:bodyPr wrap="none" rtlCol="0">
            <a:spAutoFit/>
          </a:bodyPr>
          <a:lstStyle/>
          <a:p>
            <a:r>
              <a:rPr lang="en-US" sz="2000" dirty="0">
                <a:latin typeface="Kalinga" panose="020B0502040204020203" pitchFamily="34" charset="0"/>
                <a:cs typeface="Kalinga" panose="020B0502040204020203" pitchFamily="34" charset="0"/>
              </a:rPr>
              <a:t>Learn more about specific heat </a:t>
            </a:r>
            <a:r>
              <a:rPr lang="en-US" sz="2000" dirty="0">
                <a:latin typeface="Kalinga" panose="020B0502040204020203" pitchFamily="34" charset="0"/>
                <a:cs typeface="Kalinga" panose="020B0502040204020203" pitchFamily="34" charset="0"/>
                <a:hlinkClick r:id="rId4"/>
              </a:rPr>
              <a:t>here</a:t>
            </a:r>
            <a:endParaRPr lang="en-US" sz="2000" dirty="0">
              <a:latin typeface="Kalinga" panose="020B0502040204020203" pitchFamily="34" charset="0"/>
              <a:cs typeface="Kalinga" panose="020B0502040204020203" pitchFamily="34" charset="0"/>
            </a:endParaRPr>
          </a:p>
        </p:txBody>
      </p:sp>
    </p:spTree>
    <p:extLst>
      <p:ext uri="{BB962C8B-B14F-4D97-AF65-F5344CB8AC3E}">
        <p14:creationId xmlns:p14="http://schemas.microsoft.com/office/powerpoint/2010/main" val="8206575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0850"/>
          <a:stretch/>
        </p:blipFill>
        <p:spPr bwMode="auto">
          <a:xfrm>
            <a:off x="2201556" y="914400"/>
            <a:ext cx="6942444" cy="5805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pPr algn="l"/>
            <a:r>
              <a:rPr lang="en-US" sz="2800" b="1" dirty="0"/>
              <a:t>Water has the highest specific heat of all common substances</a:t>
            </a:r>
          </a:p>
        </p:txBody>
      </p:sp>
      <p:sp>
        <p:nvSpPr>
          <p:cNvPr id="5" name="TextBox 4"/>
          <p:cNvSpPr txBox="1"/>
          <p:nvPr/>
        </p:nvSpPr>
        <p:spPr>
          <a:xfrm>
            <a:off x="304800" y="1676400"/>
            <a:ext cx="3581400" cy="2862322"/>
          </a:xfrm>
          <a:prstGeom prst="rect">
            <a:avLst/>
          </a:prstGeom>
          <a:solidFill>
            <a:schemeClr val="bg1">
              <a:lumMod val="50000"/>
            </a:schemeClr>
          </a:solidFill>
        </p:spPr>
        <p:txBody>
          <a:bodyPr wrap="square" rtlCol="0">
            <a:spAutoFit/>
          </a:bodyPr>
          <a:lstStyle/>
          <a:p>
            <a:r>
              <a:rPr lang="en-US" sz="2000" dirty="0">
                <a:latin typeface="Kalinga" panose="020B0502040204020203" pitchFamily="34" charset="0"/>
                <a:cs typeface="Kalinga" panose="020B0502040204020203" pitchFamily="34" charset="0"/>
              </a:rPr>
              <a:t>Land and sea surface average temperatures. Land varies from -50°C (blue) to 50°C (red). Sea surface varies from -2°C (blue) to 35°C (light pink).</a:t>
            </a:r>
          </a:p>
          <a:p>
            <a:endParaRPr lang="en-US" sz="2000" dirty="0">
              <a:latin typeface="Kalinga" panose="020B0502040204020203" pitchFamily="34" charset="0"/>
              <a:cs typeface="Kalinga" panose="020B0502040204020203" pitchFamily="34" charset="0"/>
            </a:endParaRPr>
          </a:p>
          <a:p>
            <a:r>
              <a:rPr lang="en-US" sz="2000" dirty="0">
                <a:latin typeface="Kalinga" panose="020B0502040204020203" pitchFamily="34" charset="0"/>
                <a:cs typeface="Kalinga" panose="020B0502040204020203" pitchFamily="34" charset="0"/>
              </a:rPr>
              <a:t>Get these Google Earth overlays yourself </a:t>
            </a:r>
            <a:r>
              <a:rPr lang="en-US" sz="2000" dirty="0">
                <a:latin typeface="Kalinga" panose="020B0502040204020203" pitchFamily="34" charset="0"/>
                <a:cs typeface="Kalinga" panose="020B0502040204020203" pitchFamily="34" charset="0"/>
                <a:hlinkClick r:id="rId4"/>
              </a:rPr>
              <a:t>here</a:t>
            </a:r>
            <a:r>
              <a:rPr lang="en-US" sz="2000" dirty="0">
                <a:latin typeface="Kalinga" panose="020B0502040204020203" pitchFamily="34" charset="0"/>
                <a:cs typeface="Kalinga" panose="020B0502040204020203" pitchFamily="34" charset="0"/>
              </a:rPr>
              <a:t>.</a:t>
            </a:r>
          </a:p>
        </p:txBody>
      </p:sp>
    </p:spTree>
    <p:extLst>
      <p:ext uri="{BB962C8B-B14F-4D97-AF65-F5344CB8AC3E}">
        <p14:creationId xmlns:p14="http://schemas.microsoft.com/office/powerpoint/2010/main" val="3563541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E4CCA4-93E5-49EF-93DF-8D28C3D2AE02}"/>
              </a:ext>
            </a:extLst>
          </p:cNvPr>
          <p:cNvPicPr>
            <a:picLocks noChangeAspect="1"/>
          </p:cNvPicPr>
          <p:nvPr/>
        </p:nvPicPr>
        <p:blipFill>
          <a:blip r:embed="rId3"/>
          <a:stretch>
            <a:fillRect/>
          </a:stretch>
        </p:blipFill>
        <p:spPr>
          <a:xfrm>
            <a:off x="0" y="152400"/>
            <a:ext cx="9144000" cy="6656294"/>
          </a:xfrm>
          <a:prstGeom prst="rect">
            <a:avLst/>
          </a:prstGeom>
        </p:spPr>
      </p:pic>
      <p:sp>
        <p:nvSpPr>
          <p:cNvPr id="2" name="Title 1"/>
          <p:cNvSpPr>
            <a:spLocks noGrp="1"/>
          </p:cNvSpPr>
          <p:nvPr>
            <p:ph type="title"/>
          </p:nvPr>
        </p:nvSpPr>
        <p:spPr/>
        <p:txBody>
          <a:bodyPr/>
          <a:lstStyle/>
          <a:p>
            <a:pPr algn="l"/>
            <a:r>
              <a:rPr lang="en-US" sz="2800" b="1" dirty="0"/>
              <a:t>The specific heat of the ocean helps regulate our global climate!</a:t>
            </a:r>
          </a:p>
        </p:txBody>
      </p:sp>
      <p:sp>
        <p:nvSpPr>
          <p:cNvPr id="5" name="TextBox 4"/>
          <p:cNvSpPr txBox="1"/>
          <p:nvPr/>
        </p:nvSpPr>
        <p:spPr>
          <a:xfrm>
            <a:off x="533400" y="2395478"/>
            <a:ext cx="2904722" cy="3416320"/>
          </a:xfrm>
          <a:prstGeom prst="rect">
            <a:avLst/>
          </a:prstGeom>
          <a:noFill/>
        </p:spPr>
        <p:txBody>
          <a:bodyPr wrap="square" rtlCol="0">
            <a:spAutoFit/>
          </a:bodyPr>
          <a:lstStyle/>
          <a:p>
            <a:r>
              <a:rPr lang="en-US" sz="3600" b="1" dirty="0">
                <a:solidFill>
                  <a:schemeClr val="tx2">
                    <a:lumMod val="75000"/>
                  </a:schemeClr>
                </a:solidFill>
                <a:latin typeface="Bradley Hand ITC" panose="03070402050302030203" pitchFamily="66" charset="0"/>
                <a:cs typeface="Kalinga" panose="020B0502040204020203" pitchFamily="34" charset="0"/>
              </a:rPr>
              <a:t>Without water, how would the seasons be different on Earth?</a:t>
            </a:r>
          </a:p>
        </p:txBody>
      </p:sp>
      <p:sp>
        <p:nvSpPr>
          <p:cNvPr id="6" name="TextBox 5"/>
          <p:cNvSpPr txBox="1"/>
          <p:nvPr/>
        </p:nvSpPr>
        <p:spPr>
          <a:xfrm>
            <a:off x="6412162" y="6553200"/>
            <a:ext cx="2731838" cy="307777"/>
          </a:xfrm>
          <a:prstGeom prst="rect">
            <a:avLst/>
          </a:prstGeom>
          <a:noFill/>
        </p:spPr>
        <p:txBody>
          <a:bodyPr wrap="none" rtlCol="0">
            <a:spAutoFit/>
          </a:bodyPr>
          <a:lstStyle/>
          <a:p>
            <a:r>
              <a:rPr lang="en-US" sz="1400" i="1" dirty="0">
                <a:latin typeface="Kalinga" panose="020B0502040204020203" pitchFamily="34" charset="0"/>
                <a:cs typeface="Kalinga" panose="020B0502040204020203" pitchFamily="34" charset="0"/>
              </a:rPr>
              <a:t>Illustration: Google Earth Mars</a:t>
            </a:r>
          </a:p>
        </p:txBody>
      </p:sp>
    </p:spTree>
    <p:extLst>
      <p:ext uri="{BB962C8B-B14F-4D97-AF65-F5344CB8AC3E}">
        <p14:creationId xmlns:p14="http://schemas.microsoft.com/office/powerpoint/2010/main" val="15647720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DENSITY &amp; Viscosity</a:t>
            </a:r>
          </a:p>
        </p:txBody>
      </p:sp>
      <p:sp>
        <p:nvSpPr>
          <p:cNvPr id="6" name="Text Placeholder 5"/>
          <p:cNvSpPr>
            <a:spLocks noGrp="1"/>
          </p:cNvSpPr>
          <p:nvPr>
            <p:ph type="body" idx="1"/>
          </p:nvPr>
        </p:nvSpPr>
        <p:spPr/>
        <p:txBody>
          <a:bodyPr/>
          <a:lstStyle/>
          <a:p>
            <a:r>
              <a:rPr lang="en-US" dirty="0"/>
              <a:t>More unique properties of water</a:t>
            </a:r>
          </a:p>
        </p:txBody>
      </p:sp>
    </p:spTree>
    <p:extLst>
      <p:ext uri="{BB962C8B-B14F-4D97-AF65-F5344CB8AC3E}">
        <p14:creationId xmlns:p14="http://schemas.microsoft.com/office/powerpoint/2010/main" val="8579377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800" b="1" dirty="0"/>
              <a:t>Density is mass per unit volume, for water measured in g/cm</a:t>
            </a:r>
            <a:r>
              <a:rPr lang="en-US" sz="2800" b="1" baseline="30000" dirty="0"/>
              <a:t>3</a:t>
            </a:r>
            <a:endParaRPr lang="en-US" sz="2800" b="1" dirty="0"/>
          </a:p>
        </p:txBody>
      </p:sp>
      <p:pic>
        <p:nvPicPr>
          <p:cNvPr id="1026" name="Picture 2" descr="C:\Users\rlfr223\AppData\Local\Microsoft\Windows\Temporary Internet Files\Content.IE5\MRAF5PLR\Kitchen Spong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011680"/>
            <a:ext cx="4090601" cy="263652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rlfr223\AppData\Local\Microsoft\Windows\Temporary Internet Files\Content.IE5\SZYOC6B7\7968936864_9a43f4a1d9_z[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860352"/>
            <a:ext cx="4191000" cy="29402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81000" y="5181600"/>
            <a:ext cx="5665333" cy="1569660"/>
          </a:xfrm>
          <a:prstGeom prst="rect">
            <a:avLst/>
          </a:prstGeom>
          <a:noFill/>
        </p:spPr>
        <p:txBody>
          <a:bodyPr wrap="none" rtlCol="0">
            <a:spAutoFit/>
          </a:bodyPr>
          <a:lstStyle/>
          <a:p>
            <a:r>
              <a:rPr lang="en-US" sz="4800" b="1" dirty="0">
                <a:solidFill>
                  <a:schemeClr val="tx2">
                    <a:lumMod val="75000"/>
                  </a:schemeClr>
                </a:solidFill>
                <a:latin typeface="Bradley Hand ITC" panose="03070402050302030203" pitchFamily="66" charset="0"/>
                <a:cs typeface="Kalinga" panose="020B0502040204020203" pitchFamily="34" charset="0"/>
              </a:rPr>
              <a:t>Practice Problem:</a:t>
            </a:r>
          </a:p>
          <a:p>
            <a:r>
              <a:rPr lang="en-US" sz="4800" b="1" dirty="0">
                <a:solidFill>
                  <a:schemeClr val="tx2">
                    <a:lumMod val="75000"/>
                  </a:schemeClr>
                </a:solidFill>
                <a:latin typeface="Bradley Hand ITC" panose="03070402050302030203" pitchFamily="66" charset="0"/>
                <a:cs typeface="Kalinga" panose="020B0502040204020203" pitchFamily="34" charset="0"/>
              </a:rPr>
              <a:t>Which is more dense?</a:t>
            </a:r>
          </a:p>
        </p:txBody>
      </p:sp>
      <p:sp>
        <p:nvSpPr>
          <p:cNvPr id="6" name="TextBox 5"/>
          <p:cNvSpPr txBox="1"/>
          <p:nvPr/>
        </p:nvSpPr>
        <p:spPr>
          <a:xfrm>
            <a:off x="0" y="4572000"/>
            <a:ext cx="494046" cy="646331"/>
          </a:xfrm>
          <a:prstGeom prst="rect">
            <a:avLst/>
          </a:prstGeom>
          <a:noFill/>
        </p:spPr>
        <p:txBody>
          <a:bodyPr wrap="none" rtlCol="0">
            <a:spAutoFit/>
          </a:bodyPr>
          <a:lstStyle/>
          <a:p>
            <a:r>
              <a:rPr lang="en-US" sz="3600" b="1" dirty="0">
                <a:solidFill>
                  <a:srgbClr val="FF0000"/>
                </a:solidFill>
                <a:latin typeface="Kalinga" panose="020B0502040204020203" pitchFamily="34" charset="0"/>
                <a:cs typeface="Kalinga" panose="020B0502040204020203" pitchFamily="34" charset="0"/>
              </a:rPr>
              <a:t>A</a:t>
            </a:r>
          </a:p>
        </p:txBody>
      </p:sp>
      <p:sp>
        <p:nvSpPr>
          <p:cNvPr id="8" name="TextBox 7"/>
          <p:cNvSpPr txBox="1"/>
          <p:nvPr/>
        </p:nvSpPr>
        <p:spPr>
          <a:xfrm>
            <a:off x="6193921" y="4495800"/>
            <a:ext cx="511679" cy="646331"/>
          </a:xfrm>
          <a:prstGeom prst="rect">
            <a:avLst/>
          </a:prstGeom>
          <a:noFill/>
        </p:spPr>
        <p:txBody>
          <a:bodyPr wrap="none" rtlCol="0">
            <a:spAutoFit/>
          </a:bodyPr>
          <a:lstStyle/>
          <a:p>
            <a:r>
              <a:rPr lang="en-US" sz="3600" b="1" dirty="0">
                <a:solidFill>
                  <a:srgbClr val="FF0000"/>
                </a:solidFill>
                <a:latin typeface="Kalinga" panose="020B0502040204020203" pitchFamily="34" charset="0"/>
                <a:cs typeface="Kalinga" panose="020B0502040204020203" pitchFamily="34" charset="0"/>
              </a:rPr>
              <a:t>B</a:t>
            </a:r>
          </a:p>
        </p:txBody>
      </p:sp>
      <p:sp>
        <p:nvSpPr>
          <p:cNvPr id="9" name="TextBox 8">
            <a:extLst>
              <a:ext uri="{FF2B5EF4-FFF2-40B4-BE49-F238E27FC236}">
                <a16:creationId xmlns:a16="http://schemas.microsoft.com/office/drawing/2014/main" id="{544CFD42-1B02-4583-8481-5AA25EC4B06C}"/>
              </a:ext>
            </a:extLst>
          </p:cNvPr>
          <p:cNvSpPr txBox="1"/>
          <p:nvPr/>
        </p:nvSpPr>
        <p:spPr>
          <a:xfrm>
            <a:off x="7239000" y="6477000"/>
            <a:ext cx="1744388" cy="338554"/>
          </a:xfrm>
          <a:prstGeom prst="rect">
            <a:avLst/>
          </a:prstGeom>
          <a:noFill/>
        </p:spPr>
        <p:txBody>
          <a:bodyPr wrap="none" rtlCol="0">
            <a:spAutoFit/>
          </a:bodyPr>
          <a:lstStyle/>
          <a:p>
            <a:r>
              <a:rPr lang="en-US" sz="1600" i="1" dirty="0">
                <a:latin typeface="Kalinga" panose="020B0502040204020203" pitchFamily="34" charset="0"/>
                <a:cs typeface="Kalinga" panose="020B0502040204020203" pitchFamily="34" charset="0"/>
              </a:rPr>
              <a:t>Microsoft clipart</a:t>
            </a:r>
          </a:p>
        </p:txBody>
      </p:sp>
    </p:spTree>
    <p:extLst>
      <p:ext uri="{BB962C8B-B14F-4D97-AF65-F5344CB8AC3E}">
        <p14:creationId xmlns:p14="http://schemas.microsoft.com/office/powerpoint/2010/main" val="790035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water molecule</a:t>
            </a:r>
          </a:p>
        </p:txBody>
      </p:sp>
      <p:sp>
        <p:nvSpPr>
          <p:cNvPr id="5" name="Text Placeholder 4"/>
          <p:cNvSpPr>
            <a:spLocks noGrp="1"/>
          </p:cNvSpPr>
          <p:nvPr>
            <p:ph type="body" idx="1"/>
          </p:nvPr>
        </p:nvSpPr>
        <p:spPr/>
        <p:txBody>
          <a:bodyPr/>
          <a:lstStyle/>
          <a:p>
            <a:r>
              <a:rPr lang="en-US" dirty="0"/>
              <a:t>Water</a:t>
            </a:r>
          </a:p>
        </p:txBody>
      </p:sp>
    </p:spTree>
    <p:extLst>
      <p:ext uri="{BB962C8B-B14F-4D97-AF65-F5344CB8AC3E}">
        <p14:creationId xmlns:p14="http://schemas.microsoft.com/office/powerpoint/2010/main" val="18915770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rlfr223\AppData\Local\Microsoft\Windows\Temporary Internet Files\Content.IE5\SZYOC6B7\elephant-isolate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43063"/>
            <a:ext cx="4300537" cy="43005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 y="304800"/>
            <a:ext cx="8763000" cy="1143000"/>
          </a:xfrm>
        </p:spPr>
        <p:txBody>
          <a:bodyPr/>
          <a:lstStyle/>
          <a:p>
            <a:pPr algn="l"/>
            <a:r>
              <a:rPr lang="en-US" sz="2800" b="1" dirty="0"/>
              <a:t>Water is not easily compressed, so even at great depths (=high pressures), water is only slightly compressed</a:t>
            </a:r>
          </a:p>
        </p:txBody>
      </p:sp>
      <p:pic>
        <p:nvPicPr>
          <p:cNvPr id="2050" name="Picture 2" descr="C:\Users\rlfr223\AppData\Local\Microsoft\Windows\Temporary Internet Files\Content.IE5\EBEHSN6M\pink_john_adams_stamp__usa_circa_1938_sjpg248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57988" y="5562600"/>
            <a:ext cx="862012" cy="10004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14400" y="2514600"/>
            <a:ext cx="3505200" cy="2246769"/>
          </a:xfrm>
          <a:prstGeom prst="rect">
            <a:avLst/>
          </a:prstGeom>
          <a:solidFill>
            <a:schemeClr val="bg1">
              <a:lumMod val="50000"/>
            </a:schemeClr>
          </a:solidFill>
        </p:spPr>
        <p:txBody>
          <a:bodyPr wrap="square" rtlCol="0">
            <a:spAutoFit/>
          </a:bodyPr>
          <a:lstStyle/>
          <a:p>
            <a:r>
              <a:rPr lang="en-US" sz="2000" dirty="0">
                <a:latin typeface="Kalinga" panose="020B0502040204020203" pitchFamily="34" charset="0"/>
                <a:cs typeface="Kalinga" panose="020B0502040204020203" pitchFamily="34" charset="0"/>
              </a:rPr>
              <a:t>In the deepest part of the ocean, the water pressure is like an elephant standing on a postage stamp!</a:t>
            </a:r>
          </a:p>
          <a:p>
            <a:endParaRPr lang="en-US" sz="2000" dirty="0">
              <a:latin typeface="Kalinga" panose="020B0502040204020203" pitchFamily="34" charset="0"/>
              <a:cs typeface="Kalinga" panose="020B0502040204020203" pitchFamily="34" charset="0"/>
            </a:endParaRPr>
          </a:p>
          <a:p>
            <a:r>
              <a:rPr lang="en-US" sz="2000" dirty="0">
                <a:latin typeface="Kalinga" panose="020B0502040204020203" pitchFamily="34" charset="0"/>
                <a:cs typeface="Kalinga" panose="020B0502040204020203" pitchFamily="34" charset="0"/>
              </a:rPr>
              <a:t>Read about pressure and depth </a:t>
            </a:r>
            <a:r>
              <a:rPr lang="en-US" sz="2000" dirty="0">
                <a:latin typeface="Kalinga" panose="020B0502040204020203" pitchFamily="34" charset="0"/>
                <a:cs typeface="Kalinga" panose="020B0502040204020203" pitchFamily="34" charset="0"/>
                <a:hlinkClick r:id="rId5"/>
              </a:rPr>
              <a:t>here</a:t>
            </a:r>
            <a:r>
              <a:rPr lang="en-US" sz="2000" dirty="0">
                <a:latin typeface="Kalinga" panose="020B0502040204020203" pitchFamily="34" charset="0"/>
                <a:cs typeface="Kalinga" panose="020B0502040204020203" pitchFamily="34" charset="0"/>
              </a:rPr>
              <a:t>.</a:t>
            </a:r>
          </a:p>
        </p:txBody>
      </p:sp>
      <p:sp>
        <p:nvSpPr>
          <p:cNvPr id="6" name="TextBox 5"/>
          <p:cNvSpPr txBox="1"/>
          <p:nvPr/>
        </p:nvSpPr>
        <p:spPr>
          <a:xfrm>
            <a:off x="7399612" y="6551098"/>
            <a:ext cx="1744388" cy="338554"/>
          </a:xfrm>
          <a:prstGeom prst="rect">
            <a:avLst/>
          </a:prstGeom>
          <a:noFill/>
        </p:spPr>
        <p:txBody>
          <a:bodyPr wrap="none" rtlCol="0">
            <a:spAutoFit/>
          </a:bodyPr>
          <a:lstStyle/>
          <a:p>
            <a:r>
              <a:rPr lang="en-US" sz="1600" i="1" dirty="0">
                <a:latin typeface="Kalinga" panose="020B0502040204020203" pitchFamily="34" charset="0"/>
                <a:cs typeface="Kalinga" panose="020B0502040204020203" pitchFamily="34" charset="0"/>
              </a:rPr>
              <a:t>Microsoft clipart</a:t>
            </a:r>
          </a:p>
        </p:txBody>
      </p:sp>
    </p:spTree>
    <p:extLst>
      <p:ext uri="{BB962C8B-B14F-4D97-AF65-F5344CB8AC3E}">
        <p14:creationId xmlns:p14="http://schemas.microsoft.com/office/powerpoint/2010/main" val="28682612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screenshot of a cell phone&#10;&#10;Description generated with very high confidence">
            <a:extLst>
              <a:ext uri="{FF2B5EF4-FFF2-40B4-BE49-F238E27FC236}">
                <a16:creationId xmlns:a16="http://schemas.microsoft.com/office/drawing/2014/main" id="{B6A7F469-DA94-4DAE-B443-566B17EA2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276351"/>
            <a:ext cx="8034955" cy="5581649"/>
          </a:xfrm>
          <a:prstGeom prst="rect">
            <a:avLst/>
          </a:prstGeom>
        </p:spPr>
      </p:pic>
      <p:sp>
        <p:nvSpPr>
          <p:cNvPr id="19" name="Title 1">
            <a:extLst>
              <a:ext uri="{FF2B5EF4-FFF2-40B4-BE49-F238E27FC236}">
                <a16:creationId xmlns:a16="http://schemas.microsoft.com/office/drawing/2014/main" id="{CB98449A-D750-4E80-871C-2563D6727255}"/>
              </a:ext>
            </a:extLst>
          </p:cNvPr>
          <p:cNvSpPr>
            <a:spLocks noGrp="1"/>
          </p:cNvSpPr>
          <p:nvPr>
            <p:ph type="title"/>
          </p:nvPr>
        </p:nvSpPr>
        <p:spPr>
          <a:xfrm>
            <a:off x="457200" y="274638"/>
            <a:ext cx="8229600" cy="1143000"/>
          </a:xfrm>
        </p:spPr>
        <p:txBody>
          <a:bodyPr/>
          <a:lstStyle/>
          <a:p>
            <a:pPr algn="l"/>
            <a:r>
              <a:rPr lang="en-US" sz="2800" b="1" dirty="0"/>
              <a:t>Water density does change with temperature change</a:t>
            </a:r>
          </a:p>
        </p:txBody>
      </p:sp>
    </p:spTree>
    <p:extLst>
      <p:ext uri="{BB962C8B-B14F-4D97-AF65-F5344CB8AC3E}">
        <p14:creationId xmlns:p14="http://schemas.microsoft.com/office/powerpoint/2010/main" val="41201930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A9C89A9-E73D-4748-AA01-FCA2061BBBB9}"/>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6200" y="574937"/>
            <a:ext cx="9067800" cy="6045198"/>
          </a:xfrm>
        </p:spPr>
      </p:pic>
      <p:sp>
        <p:nvSpPr>
          <p:cNvPr id="7" name="TextBox 6">
            <a:extLst>
              <a:ext uri="{FF2B5EF4-FFF2-40B4-BE49-F238E27FC236}">
                <a16:creationId xmlns:a16="http://schemas.microsoft.com/office/drawing/2014/main" id="{61476BB1-4167-4E50-897A-75182112080E}"/>
              </a:ext>
            </a:extLst>
          </p:cNvPr>
          <p:cNvSpPr txBox="1"/>
          <p:nvPr/>
        </p:nvSpPr>
        <p:spPr>
          <a:xfrm>
            <a:off x="4038600" y="6629400"/>
            <a:ext cx="5486400" cy="307777"/>
          </a:xfrm>
          <a:prstGeom prst="rect">
            <a:avLst/>
          </a:prstGeom>
          <a:noFill/>
        </p:spPr>
        <p:txBody>
          <a:bodyPr wrap="square" rtlCol="0">
            <a:spAutoFit/>
          </a:bodyPr>
          <a:lstStyle/>
          <a:p>
            <a:r>
              <a:rPr lang="en-US" sz="1400" i="1" dirty="0">
                <a:latin typeface="Kalinga" panose="020B0502040204020203" pitchFamily="34" charset="0"/>
                <a:cs typeface="Kalinga" panose="020B0502040204020203" pitchFamily="34" charset="0"/>
              </a:rPr>
              <a:t>This Photo by Unknown Author is licensed under CC BY-SA</a:t>
            </a:r>
          </a:p>
        </p:txBody>
      </p:sp>
      <p:sp>
        <p:nvSpPr>
          <p:cNvPr id="2" name="Title 1">
            <a:extLst>
              <a:ext uri="{FF2B5EF4-FFF2-40B4-BE49-F238E27FC236}">
                <a16:creationId xmlns:a16="http://schemas.microsoft.com/office/drawing/2014/main" id="{AD54661D-FF21-4795-B022-0ABC53371BCC}"/>
              </a:ext>
            </a:extLst>
          </p:cNvPr>
          <p:cNvSpPr>
            <a:spLocks noGrp="1"/>
          </p:cNvSpPr>
          <p:nvPr>
            <p:ph type="title"/>
          </p:nvPr>
        </p:nvSpPr>
        <p:spPr/>
        <p:txBody>
          <a:bodyPr/>
          <a:lstStyle/>
          <a:p>
            <a:pPr algn="l"/>
            <a:r>
              <a:rPr lang="en-US" sz="3600" b="1" dirty="0">
                <a:solidFill>
                  <a:srgbClr val="FFFF00"/>
                </a:solidFill>
                <a:latin typeface="Bradley Hand ITC" panose="03070402050302030203" pitchFamily="66" charset="0"/>
              </a:rPr>
              <a:t>Practice problem: </a:t>
            </a:r>
            <a:r>
              <a:rPr lang="en-US" sz="2800" b="1" dirty="0"/>
              <a:t>Which is more dense, liquid water or solid water?</a:t>
            </a:r>
          </a:p>
        </p:txBody>
      </p:sp>
    </p:spTree>
    <p:extLst>
      <p:ext uri="{BB962C8B-B14F-4D97-AF65-F5344CB8AC3E}">
        <p14:creationId xmlns:p14="http://schemas.microsoft.com/office/powerpoint/2010/main" val="36939960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screenshot of a cell phone&#10;&#10;Description generated with very high confidence">
            <a:extLst>
              <a:ext uri="{FF2B5EF4-FFF2-40B4-BE49-F238E27FC236}">
                <a16:creationId xmlns:a16="http://schemas.microsoft.com/office/drawing/2014/main" id="{B6A7F469-DA94-4DAE-B443-566B17EA2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276351"/>
            <a:ext cx="8034955" cy="5581649"/>
          </a:xfrm>
          <a:prstGeom prst="rect">
            <a:avLst/>
          </a:prstGeom>
        </p:spPr>
      </p:pic>
      <p:sp>
        <p:nvSpPr>
          <p:cNvPr id="19" name="Title 1">
            <a:extLst>
              <a:ext uri="{FF2B5EF4-FFF2-40B4-BE49-F238E27FC236}">
                <a16:creationId xmlns:a16="http://schemas.microsoft.com/office/drawing/2014/main" id="{CB98449A-D750-4E80-871C-2563D6727255}"/>
              </a:ext>
            </a:extLst>
          </p:cNvPr>
          <p:cNvSpPr>
            <a:spLocks noGrp="1"/>
          </p:cNvSpPr>
          <p:nvPr>
            <p:ph type="title"/>
          </p:nvPr>
        </p:nvSpPr>
        <p:spPr>
          <a:xfrm>
            <a:off x="457200" y="274638"/>
            <a:ext cx="8229600" cy="1143000"/>
          </a:xfrm>
        </p:spPr>
        <p:txBody>
          <a:bodyPr/>
          <a:lstStyle/>
          <a:p>
            <a:pPr algn="l"/>
            <a:r>
              <a:rPr lang="en-US" sz="2800" b="1" dirty="0"/>
              <a:t>Water density does change with temperature change</a:t>
            </a:r>
          </a:p>
        </p:txBody>
      </p:sp>
      <p:sp>
        <p:nvSpPr>
          <p:cNvPr id="7" name="Content Placeholder 2">
            <a:extLst>
              <a:ext uri="{FF2B5EF4-FFF2-40B4-BE49-F238E27FC236}">
                <a16:creationId xmlns:a16="http://schemas.microsoft.com/office/drawing/2014/main" id="{54420F00-AB36-4B8E-9E17-E165FF48CC51}"/>
              </a:ext>
            </a:extLst>
          </p:cNvPr>
          <p:cNvSpPr>
            <a:spLocks noGrp="1"/>
          </p:cNvSpPr>
          <p:nvPr>
            <p:ph sz="half" idx="1"/>
          </p:nvPr>
        </p:nvSpPr>
        <p:spPr>
          <a:xfrm>
            <a:off x="3810000" y="4800600"/>
            <a:ext cx="2971800" cy="914400"/>
          </a:xfrm>
          <a:solidFill>
            <a:schemeClr val="bg1">
              <a:lumMod val="50000"/>
            </a:schemeClr>
          </a:solidFill>
        </p:spPr>
        <p:txBody>
          <a:bodyPr/>
          <a:lstStyle/>
          <a:p>
            <a:pPr marL="0" indent="0">
              <a:buNone/>
            </a:pPr>
            <a:r>
              <a:rPr lang="en-US" sz="2000" dirty="0">
                <a:solidFill>
                  <a:schemeClr val="tx1"/>
                </a:solidFill>
              </a:rPr>
              <a:t>Water as a solid is LESS dense than as a liquid!</a:t>
            </a:r>
          </a:p>
        </p:txBody>
      </p:sp>
    </p:spTree>
    <p:extLst>
      <p:ext uri="{BB962C8B-B14F-4D97-AF65-F5344CB8AC3E}">
        <p14:creationId xmlns:p14="http://schemas.microsoft.com/office/powerpoint/2010/main" val="13696599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screenshot of a cell phone&#10;&#10;Description generated with very high confidence">
            <a:extLst>
              <a:ext uri="{FF2B5EF4-FFF2-40B4-BE49-F238E27FC236}">
                <a16:creationId xmlns:a16="http://schemas.microsoft.com/office/drawing/2014/main" id="{B6A7F469-DA94-4DAE-B443-566B17EA2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276351"/>
            <a:ext cx="8034955" cy="5581649"/>
          </a:xfrm>
          <a:prstGeom prst="rect">
            <a:avLst/>
          </a:prstGeom>
        </p:spPr>
      </p:pic>
      <p:sp>
        <p:nvSpPr>
          <p:cNvPr id="19" name="Title 1">
            <a:extLst>
              <a:ext uri="{FF2B5EF4-FFF2-40B4-BE49-F238E27FC236}">
                <a16:creationId xmlns:a16="http://schemas.microsoft.com/office/drawing/2014/main" id="{CB98449A-D750-4E80-871C-2563D6727255}"/>
              </a:ext>
            </a:extLst>
          </p:cNvPr>
          <p:cNvSpPr>
            <a:spLocks noGrp="1"/>
          </p:cNvSpPr>
          <p:nvPr>
            <p:ph type="title"/>
          </p:nvPr>
        </p:nvSpPr>
        <p:spPr>
          <a:xfrm>
            <a:off x="457200" y="274638"/>
            <a:ext cx="8229600" cy="1143000"/>
          </a:xfrm>
        </p:spPr>
        <p:txBody>
          <a:bodyPr/>
          <a:lstStyle/>
          <a:p>
            <a:pPr algn="l"/>
            <a:r>
              <a:rPr lang="en-US" sz="2800" b="1" dirty="0"/>
              <a:t>Water density does change with temperature change</a:t>
            </a:r>
          </a:p>
        </p:txBody>
      </p:sp>
      <p:sp>
        <p:nvSpPr>
          <p:cNvPr id="20" name="Content Placeholder 2">
            <a:extLst>
              <a:ext uri="{FF2B5EF4-FFF2-40B4-BE49-F238E27FC236}">
                <a16:creationId xmlns:a16="http://schemas.microsoft.com/office/drawing/2014/main" id="{4961DBE1-2B09-4FAE-A08D-719F42059023}"/>
              </a:ext>
            </a:extLst>
          </p:cNvPr>
          <p:cNvSpPr>
            <a:spLocks noGrp="1"/>
          </p:cNvSpPr>
          <p:nvPr>
            <p:ph sz="half" idx="1"/>
          </p:nvPr>
        </p:nvSpPr>
        <p:spPr>
          <a:xfrm>
            <a:off x="5181600" y="2819400"/>
            <a:ext cx="2971800" cy="2743199"/>
          </a:xfrm>
          <a:solidFill>
            <a:schemeClr val="bg1">
              <a:lumMod val="50000"/>
            </a:schemeClr>
          </a:solidFill>
        </p:spPr>
        <p:txBody>
          <a:bodyPr/>
          <a:lstStyle/>
          <a:p>
            <a:pPr marL="0" indent="0">
              <a:buNone/>
            </a:pPr>
            <a:r>
              <a:rPr lang="en-US" sz="2000" dirty="0">
                <a:solidFill>
                  <a:schemeClr val="tx1"/>
                </a:solidFill>
              </a:rPr>
              <a:t>Water is most dense at 3.98°C. As the water heats up the kinetic energy of the molecules makes them move faster and stay further apart, decreasing density</a:t>
            </a:r>
          </a:p>
        </p:txBody>
      </p:sp>
    </p:spTree>
    <p:extLst>
      <p:ext uri="{BB962C8B-B14F-4D97-AF65-F5344CB8AC3E}">
        <p14:creationId xmlns:p14="http://schemas.microsoft.com/office/powerpoint/2010/main" val="33501959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800" b="1" dirty="0"/>
              <a:t>When ice forms, the water molecules organize into a lattice, with more space between them</a:t>
            </a:r>
          </a:p>
        </p:txBody>
      </p:sp>
      <p:sp>
        <p:nvSpPr>
          <p:cNvPr id="6" name="TextBox 5"/>
          <p:cNvSpPr txBox="1"/>
          <p:nvPr/>
        </p:nvSpPr>
        <p:spPr>
          <a:xfrm>
            <a:off x="5181600" y="6119336"/>
            <a:ext cx="3886200" cy="738664"/>
          </a:xfrm>
          <a:prstGeom prst="rect">
            <a:avLst/>
          </a:prstGeom>
          <a:noFill/>
        </p:spPr>
        <p:txBody>
          <a:bodyPr wrap="square" rtlCol="0">
            <a:spAutoFit/>
          </a:bodyPr>
          <a:lstStyle/>
          <a:p>
            <a:r>
              <a:rPr lang="en-US" sz="1400" i="1" dirty="0">
                <a:latin typeface="Kalinga" panose="020B0502040204020203" pitchFamily="34" charset="0"/>
                <a:cs typeface="Kalinga" pitchFamily="34" charset="0"/>
              </a:rPr>
              <a:t>Icebergs near Iceland, left, R. Freeman; Right image: </a:t>
            </a:r>
            <a:r>
              <a:rPr lang="en-US" sz="1400" i="1" dirty="0">
                <a:latin typeface="Kalinga" panose="020B0502040204020203" pitchFamily="34" charset="0"/>
                <a:cs typeface="Kalinga" panose="020B0502040204020203" pitchFamily="34" charset="0"/>
                <a:hlinkClick r:id="rId3" tooltip="w:en:Creative Commons"/>
              </a:rPr>
              <a:t>Creative Commons</a:t>
            </a:r>
            <a:r>
              <a:rPr lang="en-US" sz="1400" i="1" dirty="0">
                <a:latin typeface="Kalinga" panose="020B0502040204020203" pitchFamily="34" charset="0"/>
                <a:cs typeface="Kalinga" panose="020B0502040204020203" pitchFamily="34" charset="0"/>
              </a:rPr>
              <a:t> </a:t>
            </a:r>
            <a:r>
              <a:rPr lang="en-US" sz="1400" i="1" dirty="0">
                <a:latin typeface="Kalinga" panose="020B0502040204020203" pitchFamily="34" charset="0"/>
                <a:cs typeface="Kalinga" panose="020B0502040204020203" pitchFamily="34" charset="0"/>
                <a:hlinkClick r:id="rId4"/>
              </a:rPr>
              <a:t>Attribution-Share Alike 3.0 </a:t>
            </a:r>
            <a:r>
              <a:rPr lang="en-US" sz="1400" i="1" dirty="0" err="1">
                <a:latin typeface="Kalinga" panose="020B0502040204020203" pitchFamily="34" charset="0"/>
                <a:cs typeface="Kalinga" panose="020B0502040204020203" pitchFamily="34" charset="0"/>
                <a:hlinkClick r:id="rId4"/>
              </a:rPr>
              <a:t>Unported</a:t>
            </a:r>
            <a:r>
              <a:rPr lang="en-US" sz="1400" i="1" dirty="0">
                <a:latin typeface="Kalinga" panose="020B0502040204020203" pitchFamily="34" charset="0"/>
                <a:cs typeface="Kalinga" panose="020B0502040204020203" pitchFamily="34" charset="0"/>
              </a:rPr>
              <a:t> license</a:t>
            </a:r>
            <a:r>
              <a:rPr lang="en-US" sz="1400" dirty="0">
                <a:latin typeface="Kalinga" panose="020B0502040204020203" pitchFamily="34" charset="0"/>
                <a:cs typeface="Kalinga" panose="020B0502040204020203" pitchFamily="34" charset="0"/>
              </a:rPr>
              <a:t>.</a:t>
            </a:r>
            <a:endParaRPr lang="en-US" sz="1400" i="1" dirty="0">
              <a:latin typeface="Kalinga" panose="020B0502040204020203" pitchFamily="34" charset="0"/>
              <a:cs typeface="Kalinga" pitchFamily="34" charset="0"/>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116562"/>
            <a:ext cx="3792071" cy="2531638"/>
          </a:xfrm>
          <a:prstGeom prst="rect">
            <a:avLst/>
          </a:prstGeom>
        </p:spPr>
      </p:pic>
      <p:pic>
        <p:nvPicPr>
          <p:cNvPr id="4" name="Picture 3">
            <a:extLst>
              <a:ext uri="{FF2B5EF4-FFF2-40B4-BE49-F238E27FC236}">
                <a16:creationId xmlns:a16="http://schemas.microsoft.com/office/drawing/2014/main" id="{917C1B2A-581F-42CB-BA15-96D813B46A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1800" y="2054149"/>
            <a:ext cx="5402200" cy="2975051"/>
          </a:xfrm>
          <a:prstGeom prst="rect">
            <a:avLst/>
          </a:prstGeom>
        </p:spPr>
      </p:pic>
      <p:sp>
        <p:nvSpPr>
          <p:cNvPr id="7" name="TextBox 6">
            <a:extLst>
              <a:ext uri="{FF2B5EF4-FFF2-40B4-BE49-F238E27FC236}">
                <a16:creationId xmlns:a16="http://schemas.microsoft.com/office/drawing/2014/main" id="{010DF266-D416-4D3D-BF63-D1FF81113829}"/>
              </a:ext>
            </a:extLst>
          </p:cNvPr>
          <p:cNvSpPr txBox="1"/>
          <p:nvPr/>
        </p:nvSpPr>
        <p:spPr>
          <a:xfrm>
            <a:off x="4572000" y="5105400"/>
            <a:ext cx="3948517" cy="400110"/>
          </a:xfrm>
          <a:prstGeom prst="rect">
            <a:avLst/>
          </a:prstGeom>
          <a:noFill/>
        </p:spPr>
        <p:txBody>
          <a:bodyPr wrap="none" rtlCol="0">
            <a:spAutoFit/>
          </a:bodyPr>
          <a:lstStyle/>
          <a:p>
            <a:r>
              <a:rPr lang="en-US" sz="2000" b="1" dirty="0">
                <a:latin typeface="Kalinga" panose="020B0502040204020203" pitchFamily="34" charset="0"/>
                <a:cs typeface="Kalinga" panose="020B0502040204020203" pitchFamily="34" charset="0"/>
              </a:rPr>
              <a:t>Liquid                                   Solid</a:t>
            </a:r>
          </a:p>
        </p:txBody>
      </p:sp>
    </p:spTree>
    <p:extLst>
      <p:ext uri="{BB962C8B-B14F-4D97-AF65-F5344CB8AC3E}">
        <p14:creationId xmlns:p14="http://schemas.microsoft.com/office/powerpoint/2010/main" val="12972673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unky water beads | Flickr - Photo Sharing!"/>
          <p:cNvPicPr>
            <a:picLocks noChangeAspect="1"/>
          </p:cNvPicPr>
          <p:nvPr/>
        </p:nvPicPr>
        <p:blipFill rotWithShape="1">
          <a:blip r:embed="rId3">
            <a:extLst>
              <a:ext uri="{28A0092B-C50C-407E-A947-70E740481C1C}">
                <a14:useLocalDpi xmlns:a14="http://schemas.microsoft.com/office/drawing/2010/main" val="0"/>
              </a:ext>
            </a:extLst>
          </a:blip>
          <a:srcRect l="72464"/>
          <a:stretch/>
        </p:blipFill>
        <p:spPr>
          <a:xfrm>
            <a:off x="6705600" y="183180"/>
            <a:ext cx="2286000" cy="6537660"/>
          </a:xfrm>
          <a:prstGeom prst="rect">
            <a:avLst/>
          </a:prstGeom>
        </p:spPr>
      </p:pic>
      <p:sp>
        <p:nvSpPr>
          <p:cNvPr id="2" name="Title 1"/>
          <p:cNvSpPr>
            <a:spLocks noGrp="1"/>
          </p:cNvSpPr>
          <p:nvPr>
            <p:ph type="title"/>
          </p:nvPr>
        </p:nvSpPr>
        <p:spPr>
          <a:xfrm>
            <a:off x="152400" y="152400"/>
            <a:ext cx="6629400" cy="6477000"/>
          </a:xfrm>
        </p:spPr>
        <p:txBody>
          <a:bodyPr/>
          <a:lstStyle/>
          <a:p>
            <a:pPr marL="458788" indent="-458788" algn="l"/>
            <a:r>
              <a:rPr lang="en-US" sz="3600" b="1" dirty="0">
                <a:solidFill>
                  <a:schemeClr val="tx2">
                    <a:lumMod val="75000"/>
                  </a:schemeClr>
                </a:solidFill>
                <a:latin typeface="Bradley Hand ITC" panose="03070402050302030203" pitchFamily="66" charset="0"/>
              </a:rPr>
              <a:t>Practice problem: </a:t>
            </a:r>
            <a:r>
              <a:rPr lang="en-US" sz="2400" b="1" dirty="0"/>
              <a:t>You are drying the dishes after washing them one night. You wipe a cloth across a pan, but tiny beads of moisture remain on the side of the pan.  What property of water was demonstrated here? </a:t>
            </a:r>
            <a:br>
              <a:rPr lang="en-US" sz="2400" dirty="0"/>
            </a:br>
            <a:br>
              <a:rPr lang="en-US" sz="2400" dirty="0"/>
            </a:br>
            <a:r>
              <a:rPr lang="en-US" sz="2000" b="1" dirty="0">
                <a:solidFill>
                  <a:schemeClr val="tx1"/>
                </a:solidFill>
              </a:rPr>
              <a:t>1) Water has a high specific heat. </a:t>
            </a:r>
            <a:br>
              <a:rPr lang="en-US" sz="2000" b="1" dirty="0">
                <a:solidFill>
                  <a:schemeClr val="tx1"/>
                </a:solidFill>
              </a:rPr>
            </a:br>
            <a:br>
              <a:rPr lang="en-US" sz="2000" b="1" dirty="0">
                <a:solidFill>
                  <a:schemeClr val="tx1"/>
                </a:solidFill>
              </a:rPr>
            </a:br>
            <a:r>
              <a:rPr lang="en-US" sz="2000" b="1" dirty="0">
                <a:solidFill>
                  <a:schemeClr val="tx1"/>
                </a:solidFill>
              </a:rPr>
              <a:t>2) Water has a high heat of vaporization. </a:t>
            </a:r>
            <a:br>
              <a:rPr lang="en-US" sz="2000" b="1" dirty="0">
                <a:solidFill>
                  <a:schemeClr val="tx1"/>
                </a:solidFill>
              </a:rPr>
            </a:br>
            <a:br>
              <a:rPr lang="en-US" sz="2000" b="1" dirty="0">
                <a:solidFill>
                  <a:schemeClr val="tx1"/>
                </a:solidFill>
              </a:rPr>
            </a:br>
            <a:r>
              <a:rPr lang="en-US" sz="2000" b="1" dirty="0">
                <a:solidFill>
                  <a:schemeClr val="tx1"/>
                </a:solidFill>
              </a:rPr>
              <a:t>3) Water is the universal solvent. </a:t>
            </a:r>
            <a:br>
              <a:rPr lang="en-US" sz="2000" b="1" dirty="0">
                <a:solidFill>
                  <a:schemeClr val="tx1"/>
                </a:solidFill>
              </a:rPr>
            </a:br>
            <a:br>
              <a:rPr lang="en-US" sz="2000" b="1" dirty="0">
                <a:solidFill>
                  <a:schemeClr val="tx1"/>
                </a:solidFill>
              </a:rPr>
            </a:br>
            <a:r>
              <a:rPr lang="en-US" sz="2000" b="1" dirty="0">
                <a:solidFill>
                  <a:schemeClr val="tx1"/>
                </a:solidFill>
              </a:rPr>
              <a:t>4) Water molecules form hydrogen bonds with each other, demonstrating cohesion.</a:t>
            </a:r>
          </a:p>
        </p:txBody>
      </p:sp>
      <p:sp>
        <p:nvSpPr>
          <p:cNvPr id="4" name="TextBox 3">
            <a:extLst>
              <a:ext uri="{FF2B5EF4-FFF2-40B4-BE49-F238E27FC236}">
                <a16:creationId xmlns:a16="http://schemas.microsoft.com/office/drawing/2014/main" id="{8EAC466E-7558-435A-894B-1DBAFE351B3C}"/>
              </a:ext>
            </a:extLst>
          </p:cNvPr>
          <p:cNvSpPr txBox="1"/>
          <p:nvPr/>
        </p:nvSpPr>
        <p:spPr>
          <a:xfrm>
            <a:off x="4953000" y="6477000"/>
            <a:ext cx="1744388" cy="338554"/>
          </a:xfrm>
          <a:prstGeom prst="rect">
            <a:avLst/>
          </a:prstGeom>
          <a:noFill/>
        </p:spPr>
        <p:txBody>
          <a:bodyPr wrap="none" rtlCol="0">
            <a:spAutoFit/>
          </a:bodyPr>
          <a:lstStyle/>
          <a:p>
            <a:r>
              <a:rPr lang="en-US" sz="1600" i="1" dirty="0">
                <a:latin typeface="Kalinga" panose="020B0502040204020203" pitchFamily="34" charset="0"/>
                <a:cs typeface="Kalinga" panose="020B0502040204020203" pitchFamily="34" charset="0"/>
              </a:rPr>
              <a:t>Microsoft clipart</a:t>
            </a:r>
          </a:p>
        </p:txBody>
      </p:sp>
    </p:spTree>
    <p:extLst>
      <p:ext uri="{BB962C8B-B14F-4D97-AF65-F5344CB8AC3E}">
        <p14:creationId xmlns:p14="http://schemas.microsoft.com/office/powerpoint/2010/main" val="9663793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pPr algn="l"/>
            <a:r>
              <a:rPr lang="en-US" sz="2800" b="1" dirty="0"/>
              <a:t>Viscosity is resistance to motion or internal friction</a:t>
            </a:r>
          </a:p>
        </p:txBody>
      </p:sp>
      <p:pic>
        <p:nvPicPr>
          <p:cNvPr id="8194" name="Picture 2" descr="C:\Users\rlfr223\AppData\Local\Microsoft\Windows\Temporary Internet Files\Content.IE5\3KV0Y5XK\honey-jar[1].jpg"/>
          <p:cNvPicPr>
            <a:picLocks noChangeAspect="1" noChangeArrowheads="1"/>
          </p:cNvPicPr>
          <p:nvPr/>
        </p:nvPicPr>
        <p:blipFill rotWithShape="1">
          <a:blip r:embed="rId3">
            <a:extLst>
              <a:ext uri="{28A0092B-C50C-407E-A947-70E740481C1C}">
                <a14:useLocalDpi xmlns:a14="http://schemas.microsoft.com/office/drawing/2010/main" val="0"/>
              </a:ext>
            </a:extLst>
          </a:blip>
          <a:srcRect l="6835"/>
          <a:stretch/>
        </p:blipFill>
        <p:spPr bwMode="auto">
          <a:xfrm>
            <a:off x="0" y="1447799"/>
            <a:ext cx="4838700" cy="3643313"/>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rlfr223\AppData\Local\Microsoft\Windows\Temporary Internet Files\Content.IE5\EBEHSN6M\glass-of-milk[1].jpg"/>
          <p:cNvPicPr>
            <a:picLocks noChangeAspect="1" noChangeArrowheads="1"/>
          </p:cNvPicPr>
          <p:nvPr/>
        </p:nvPicPr>
        <p:blipFill rotWithShape="1">
          <a:blip r:embed="rId4">
            <a:extLst>
              <a:ext uri="{28A0092B-C50C-407E-A947-70E740481C1C}">
                <a14:useLocalDpi xmlns:a14="http://schemas.microsoft.com/office/drawing/2010/main" val="0"/>
              </a:ext>
            </a:extLst>
          </a:blip>
          <a:srcRect r="12542"/>
          <a:stretch/>
        </p:blipFill>
        <p:spPr bwMode="auto">
          <a:xfrm>
            <a:off x="4893215" y="1447800"/>
            <a:ext cx="4250785" cy="36433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752600" y="5181600"/>
            <a:ext cx="4142481" cy="584775"/>
          </a:xfrm>
          <a:prstGeom prst="rect">
            <a:avLst/>
          </a:prstGeom>
          <a:noFill/>
        </p:spPr>
        <p:txBody>
          <a:bodyPr wrap="none" rtlCol="0">
            <a:spAutoFit/>
          </a:bodyPr>
          <a:lstStyle/>
          <a:p>
            <a:r>
              <a:rPr lang="en-US" sz="3200" b="1" dirty="0">
                <a:solidFill>
                  <a:srgbClr val="FFFF00"/>
                </a:solidFill>
                <a:latin typeface="Bradley Hand ITC" panose="03070402050302030203" pitchFamily="66" charset="0"/>
                <a:cs typeface="Kalinga" panose="020B0502040204020203" pitchFamily="34" charset="0"/>
              </a:rPr>
              <a:t>Which is more viscous?</a:t>
            </a:r>
          </a:p>
        </p:txBody>
      </p:sp>
      <p:sp>
        <p:nvSpPr>
          <p:cNvPr id="7" name="TextBox 6"/>
          <p:cNvSpPr txBox="1"/>
          <p:nvPr/>
        </p:nvSpPr>
        <p:spPr>
          <a:xfrm>
            <a:off x="0" y="4572000"/>
            <a:ext cx="494046" cy="646331"/>
          </a:xfrm>
          <a:prstGeom prst="rect">
            <a:avLst/>
          </a:prstGeom>
          <a:noFill/>
        </p:spPr>
        <p:txBody>
          <a:bodyPr wrap="none" rtlCol="0">
            <a:spAutoFit/>
          </a:bodyPr>
          <a:lstStyle/>
          <a:p>
            <a:r>
              <a:rPr lang="en-US" sz="3600" b="1" dirty="0">
                <a:solidFill>
                  <a:srgbClr val="FF0000"/>
                </a:solidFill>
                <a:latin typeface="Kalinga" panose="020B0502040204020203" pitchFamily="34" charset="0"/>
                <a:cs typeface="Kalinga" panose="020B0502040204020203" pitchFamily="34" charset="0"/>
              </a:rPr>
              <a:t>A</a:t>
            </a:r>
          </a:p>
        </p:txBody>
      </p:sp>
      <p:sp>
        <p:nvSpPr>
          <p:cNvPr id="8" name="TextBox 7"/>
          <p:cNvSpPr txBox="1"/>
          <p:nvPr/>
        </p:nvSpPr>
        <p:spPr>
          <a:xfrm>
            <a:off x="6193921" y="4495800"/>
            <a:ext cx="511679" cy="646331"/>
          </a:xfrm>
          <a:prstGeom prst="rect">
            <a:avLst/>
          </a:prstGeom>
          <a:noFill/>
        </p:spPr>
        <p:txBody>
          <a:bodyPr wrap="none" rtlCol="0">
            <a:spAutoFit/>
          </a:bodyPr>
          <a:lstStyle/>
          <a:p>
            <a:r>
              <a:rPr lang="en-US" sz="3600" b="1" dirty="0">
                <a:solidFill>
                  <a:srgbClr val="FF0000"/>
                </a:solidFill>
                <a:latin typeface="Kalinga" panose="020B0502040204020203" pitchFamily="34" charset="0"/>
                <a:cs typeface="Kalinga" panose="020B0502040204020203" pitchFamily="34" charset="0"/>
              </a:rPr>
              <a:t>B</a:t>
            </a:r>
          </a:p>
        </p:txBody>
      </p:sp>
      <p:sp>
        <p:nvSpPr>
          <p:cNvPr id="9" name="TextBox 8">
            <a:extLst>
              <a:ext uri="{FF2B5EF4-FFF2-40B4-BE49-F238E27FC236}">
                <a16:creationId xmlns:a16="http://schemas.microsoft.com/office/drawing/2014/main" id="{4D640127-7DA2-451F-BCD5-C436E9940F51}"/>
              </a:ext>
            </a:extLst>
          </p:cNvPr>
          <p:cNvSpPr txBox="1"/>
          <p:nvPr/>
        </p:nvSpPr>
        <p:spPr>
          <a:xfrm>
            <a:off x="7239000" y="6477000"/>
            <a:ext cx="1744388" cy="338554"/>
          </a:xfrm>
          <a:prstGeom prst="rect">
            <a:avLst/>
          </a:prstGeom>
          <a:noFill/>
        </p:spPr>
        <p:txBody>
          <a:bodyPr wrap="none" rtlCol="0">
            <a:spAutoFit/>
          </a:bodyPr>
          <a:lstStyle/>
          <a:p>
            <a:r>
              <a:rPr lang="en-US" sz="1600" i="1" dirty="0">
                <a:latin typeface="Kalinga" panose="020B0502040204020203" pitchFamily="34" charset="0"/>
                <a:cs typeface="Kalinga" panose="020B0502040204020203" pitchFamily="34" charset="0"/>
              </a:rPr>
              <a:t>Microsoft clipart</a:t>
            </a:r>
          </a:p>
        </p:txBody>
      </p:sp>
    </p:spTree>
    <p:extLst>
      <p:ext uri="{BB962C8B-B14F-4D97-AF65-F5344CB8AC3E}">
        <p14:creationId xmlns:p14="http://schemas.microsoft.com/office/powerpoint/2010/main" val="4651406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9066"/>
            <a:ext cx="8001000" cy="1143000"/>
          </a:xfrm>
        </p:spPr>
        <p:txBody>
          <a:bodyPr/>
          <a:lstStyle/>
          <a:p>
            <a:pPr algn="l"/>
            <a:r>
              <a:rPr lang="en-US" sz="2800" b="1" dirty="0"/>
              <a:t>Water has a low viscosity, and warm water is less viscous than colder water</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3215" y="1600200"/>
            <a:ext cx="5648742" cy="3765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352800" y="5366028"/>
            <a:ext cx="5659514" cy="1138773"/>
          </a:xfrm>
          <a:prstGeom prst="rect">
            <a:avLst/>
          </a:prstGeom>
          <a:noFill/>
        </p:spPr>
        <p:txBody>
          <a:bodyPr wrap="square" rtlCol="0">
            <a:spAutoFit/>
          </a:bodyPr>
          <a:lstStyle/>
          <a:p>
            <a:r>
              <a:rPr lang="en-US" dirty="0">
                <a:latin typeface="Kalinga" pitchFamily="34" charset="0"/>
                <a:cs typeface="Kalinga" pitchFamily="34" charset="0"/>
              </a:rPr>
              <a:t>Red and orange indicate high concentrations of phytoplankton. Concentrations decrease as you go down the color spectrum. </a:t>
            </a:r>
          </a:p>
          <a:p>
            <a:r>
              <a:rPr lang="en-US" sz="1400" i="1" dirty="0">
                <a:latin typeface="Kalinga" pitchFamily="34" charset="0"/>
                <a:cs typeface="Kalinga" pitchFamily="34" charset="0"/>
              </a:rPr>
              <a:t>Image from NASA's </a:t>
            </a:r>
            <a:r>
              <a:rPr lang="en-US" sz="1400" i="1" dirty="0" err="1">
                <a:latin typeface="Kalinga" pitchFamily="34" charset="0"/>
                <a:cs typeface="Kalinga" pitchFamily="34" charset="0"/>
              </a:rPr>
              <a:t>SeaWiFS</a:t>
            </a:r>
            <a:r>
              <a:rPr lang="en-US" sz="1400" i="1" dirty="0">
                <a:latin typeface="Kalinga" pitchFamily="34" charset="0"/>
                <a:cs typeface="Kalinga" pitchFamily="34" charset="0"/>
              </a:rPr>
              <a:t> mission</a:t>
            </a:r>
          </a:p>
        </p:txBody>
      </p:sp>
      <p:sp>
        <p:nvSpPr>
          <p:cNvPr id="6" name="TextBox 5"/>
          <p:cNvSpPr txBox="1"/>
          <p:nvPr/>
        </p:nvSpPr>
        <p:spPr>
          <a:xfrm>
            <a:off x="76200" y="2133600"/>
            <a:ext cx="3276600" cy="2308324"/>
          </a:xfrm>
          <a:prstGeom prst="rect">
            <a:avLst/>
          </a:prstGeom>
          <a:noFill/>
        </p:spPr>
        <p:txBody>
          <a:bodyPr wrap="square" rtlCol="0">
            <a:spAutoFit/>
          </a:bodyPr>
          <a:lstStyle/>
          <a:p>
            <a:pPr algn="ctr"/>
            <a:r>
              <a:rPr lang="en-US" sz="2400" dirty="0">
                <a:solidFill>
                  <a:schemeClr val="tx2"/>
                </a:solidFill>
                <a:latin typeface="Kalinga" pitchFamily="34" charset="0"/>
                <a:cs typeface="Kalinga" pitchFamily="34" charset="0"/>
              </a:rPr>
              <a:t>Planktonic organisms (those that float in the ocean) have an easier time floating in colder water!</a:t>
            </a:r>
          </a:p>
        </p:txBody>
      </p:sp>
    </p:spTree>
    <p:extLst>
      <p:ext uri="{BB962C8B-B14F-4D97-AF65-F5344CB8AC3E}">
        <p14:creationId xmlns:p14="http://schemas.microsoft.com/office/powerpoint/2010/main" val="22657112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BB2E7-2D0C-45AB-9451-15D091188A6C}"/>
              </a:ext>
            </a:extLst>
          </p:cNvPr>
          <p:cNvSpPr>
            <a:spLocks noGrp="1"/>
          </p:cNvSpPr>
          <p:nvPr>
            <p:ph type="title"/>
          </p:nvPr>
        </p:nvSpPr>
        <p:spPr/>
        <p:txBody>
          <a:bodyPr/>
          <a:lstStyle/>
          <a:p>
            <a:pPr algn="l"/>
            <a:r>
              <a:rPr lang="en-US" sz="3200" b="1" dirty="0">
                <a:solidFill>
                  <a:srgbClr val="FFFF00"/>
                </a:solidFill>
                <a:latin typeface="Bradley Hand ITC" panose="03070402050302030203" pitchFamily="66" charset="0"/>
              </a:rPr>
              <a:t>Practice problem: </a:t>
            </a:r>
            <a:r>
              <a:rPr lang="en-US" sz="2800" dirty="0"/>
              <a:t>Why is cold water more viscous that hot water?</a:t>
            </a:r>
          </a:p>
        </p:txBody>
      </p:sp>
      <p:pic>
        <p:nvPicPr>
          <p:cNvPr id="6" name="Picture 5">
            <a:extLst>
              <a:ext uri="{FF2B5EF4-FFF2-40B4-BE49-F238E27FC236}">
                <a16:creationId xmlns:a16="http://schemas.microsoft.com/office/drawing/2014/main" id="{9C74DAE7-E21C-4937-B39C-7F1EBA9A5F9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409923" y="990600"/>
            <a:ext cx="4734077" cy="5791200"/>
          </a:xfrm>
          <a:prstGeom prst="rect">
            <a:avLst/>
          </a:prstGeom>
          <a:effectLst>
            <a:softEdge rad="368300"/>
          </a:effectLst>
        </p:spPr>
      </p:pic>
      <p:sp>
        <p:nvSpPr>
          <p:cNvPr id="7" name="TextBox 6">
            <a:extLst>
              <a:ext uri="{FF2B5EF4-FFF2-40B4-BE49-F238E27FC236}">
                <a16:creationId xmlns:a16="http://schemas.microsoft.com/office/drawing/2014/main" id="{E0ABB211-C30D-402F-A7FF-2041D358903C}"/>
              </a:ext>
            </a:extLst>
          </p:cNvPr>
          <p:cNvSpPr txBox="1"/>
          <p:nvPr/>
        </p:nvSpPr>
        <p:spPr>
          <a:xfrm>
            <a:off x="3733800" y="6550223"/>
            <a:ext cx="5257800" cy="307777"/>
          </a:xfrm>
          <a:prstGeom prst="rect">
            <a:avLst/>
          </a:prstGeom>
          <a:noFill/>
        </p:spPr>
        <p:txBody>
          <a:bodyPr wrap="square" rtlCol="0">
            <a:spAutoFit/>
          </a:bodyPr>
          <a:lstStyle/>
          <a:p>
            <a:r>
              <a:rPr lang="en-US" sz="1400" i="1" dirty="0">
                <a:latin typeface="Kalinga" panose="020B0502040204020203" pitchFamily="34" charset="0"/>
                <a:cs typeface="Kalinga" panose="020B0502040204020203" pitchFamily="34" charset="0"/>
              </a:rPr>
              <a:t>This Photo by Unknown Author is licensed under CC BY-SA</a:t>
            </a:r>
          </a:p>
        </p:txBody>
      </p:sp>
    </p:spTree>
    <p:extLst>
      <p:ext uri="{BB962C8B-B14F-4D97-AF65-F5344CB8AC3E}">
        <p14:creationId xmlns:p14="http://schemas.microsoft.com/office/powerpoint/2010/main" val="4165190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m3d="http://schemas.microsoft.com/office/drawing/2017/model3d">
        <mc:Choice Requires="am3d">
          <p:graphicFrame>
            <p:nvGraphicFramePr>
              <p:cNvPr id="8" name="Content Placeholder 7" descr="Water Molecule">
                <a:extLst>
                  <a:ext uri="{FF2B5EF4-FFF2-40B4-BE49-F238E27FC236}">
                    <a16:creationId xmlns:a16="http://schemas.microsoft.com/office/drawing/2014/main" id="{1E50434D-E5CE-4BEF-A038-C6D20571FDBC}"/>
                  </a:ext>
                </a:extLst>
              </p:cNvPr>
              <p:cNvGraphicFramePr>
                <a:graphicFrameLocks noGrp="1" noChangeAspect="1"/>
              </p:cNvGraphicFramePr>
              <p:nvPr>
                <p:ph idx="1"/>
                <p:extLst>
                  <p:ext uri="{D42A27DB-BD31-4B8C-83A1-F6EECF244321}">
                    <p14:modId xmlns:p14="http://schemas.microsoft.com/office/powerpoint/2010/main" val="2545116656"/>
                  </p:ext>
                </p:extLst>
              </p:nvPr>
            </p:nvGraphicFramePr>
            <p:xfrm>
              <a:off x="495297" y="2095497"/>
              <a:ext cx="4628899" cy="3714549"/>
            </p:xfrm>
            <a:graphic>
              <a:graphicData uri="http://schemas.microsoft.com/office/drawing/2017/model3d">
                <am3d:model3d r:embed="rId3">
                  <am3d:spPr>
                    <a:xfrm>
                      <a:off x="0" y="0"/>
                      <a:ext cx="4628899" cy="3714549"/>
                    </a:xfrm>
                    <a:prstGeom prst="rect">
                      <a:avLst/>
                    </a:prstGeom>
                  </am3d:spPr>
                  <am3d:camera>
                    <am3d:pos x="0" y="0" z="68316550"/>
                    <am3d:up dx="0" dy="36000000" dz="0"/>
                    <am3d:lookAt x="0" y="0" z="0"/>
                    <am3d:perspective fov="2700000"/>
                  </am3d:camera>
                  <am3d:trans>
                    <am3d:meterPerModelUnit n="976" d="1000000"/>
                    <am3d:preTrans dx="0" dy="1" dz="-18000000"/>
                    <am3d:scale>
                      <am3d:sx n="1000000" d="1000000"/>
                      <am3d:sy n="1000000" d="1000000"/>
                      <am3d:sz n="1000000" d="1000000"/>
                    </am3d:scale>
                    <am3d:rot ax="243957" ay="92757" az="6571"/>
                    <am3d:postTrans dx="0" dy="0" dz="0"/>
                  </am3d:trans>
                  <am3d:attrSrcUrl r:id="rId4"/>
                  <am3d:raster rName="Office3DRenderer" rVer="16.0.8326">
                    <am3d:blip r:embed="rId5"/>
                  </am3d:raster>
                  <am3d:objViewport viewportSz="70290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8" name="Content Placeholder 7" descr="Water Molecule">
                <a:extLst>
                  <a:ext uri="{FF2B5EF4-FFF2-40B4-BE49-F238E27FC236}">
                    <a16:creationId xmlns:a16="http://schemas.microsoft.com/office/drawing/2014/main" id="{1E50434D-E5CE-4BEF-A038-C6D20571FDBC}"/>
                  </a:ext>
                </a:extLst>
              </p:cNvPr>
              <p:cNvPicPr>
                <a:picLocks noGrp="1" noRot="1" noChangeAspect="1" noMove="1" noResize="1" noEditPoints="1" noAdjustHandles="1" noChangeArrowheads="1" noChangeShapeType="1" noCrop="1"/>
              </p:cNvPicPr>
              <p:nvPr/>
            </p:nvPicPr>
            <p:blipFill>
              <a:blip r:embed="rId6"/>
              <a:stretch>
                <a:fillRect/>
              </a:stretch>
            </p:blipFill>
            <p:spPr>
              <a:xfrm>
                <a:off x="495297" y="2095497"/>
                <a:ext cx="4628899" cy="3714549"/>
              </a:xfrm>
              <a:prstGeom prst="rect">
                <a:avLst/>
              </a:prstGeom>
            </p:spPr>
          </p:pic>
        </mc:Fallback>
      </mc:AlternateContent>
      <p:sp>
        <p:nvSpPr>
          <p:cNvPr id="9" name="TextBox 8">
            <a:extLst>
              <a:ext uri="{FF2B5EF4-FFF2-40B4-BE49-F238E27FC236}">
                <a16:creationId xmlns:a16="http://schemas.microsoft.com/office/drawing/2014/main" id="{60FAC361-B62C-47B6-8D10-7A9001C7E47A}"/>
              </a:ext>
            </a:extLst>
          </p:cNvPr>
          <p:cNvSpPr txBox="1"/>
          <p:nvPr/>
        </p:nvSpPr>
        <p:spPr>
          <a:xfrm>
            <a:off x="4308975" y="6550223"/>
            <a:ext cx="4852610" cy="307777"/>
          </a:xfrm>
          <a:prstGeom prst="rect">
            <a:avLst/>
          </a:prstGeom>
          <a:noFill/>
        </p:spPr>
        <p:txBody>
          <a:bodyPr wrap="none" rtlCol="0">
            <a:spAutoFit/>
          </a:bodyPr>
          <a:lstStyle/>
          <a:p>
            <a:r>
              <a:rPr lang="en-US" sz="1400" i="1" dirty="0">
                <a:latin typeface="Kalinga" panose="020B0502040204020203" pitchFamily="34" charset="0"/>
                <a:cs typeface="Kalinga" panose="020B0502040204020203" pitchFamily="34" charset="0"/>
              </a:rPr>
              <a:t>3-D Model via Microsoft Remix 3D, by user </a:t>
            </a:r>
            <a:r>
              <a:rPr lang="en-US" sz="1400" i="1" dirty="0" err="1">
                <a:latin typeface="Kalinga" panose="020B0502040204020203" pitchFamily="34" charset="0"/>
                <a:cs typeface="Kalinga" panose="020B0502040204020203" pitchFamily="34" charset="0"/>
              </a:rPr>
              <a:t>DinanBlueje</a:t>
            </a:r>
            <a:endParaRPr lang="en-US" sz="1400" i="1" dirty="0">
              <a:latin typeface="Kalinga" panose="020B0502040204020203" pitchFamily="34" charset="0"/>
              <a:cs typeface="Kalinga" panose="020B0502040204020203" pitchFamily="34" charset="0"/>
            </a:endParaRPr>
          </a:p>
        </p:txBody>
      </p:sp>
      <p:sp>
        <p:nvSpPr>
          <p:cNvPr id="10" name="Title 3">
            <a:extLst>
              <a:ext uri="{FF2B5EF4-FFF2-40B4-BE49-F238E27FC236}">
                <a16:creationId xmlns:a16="http://schemas.microsoft.com/office/drawing/2014/main" id="{D50B1DB5-F463-4032-A893-1F5F4F5033AF}"/>
              </a:ext>
            </a:extLst>
          </p:cNvPr>
          <p:cNvSpPr>
            <a:spLocks noGrp="1"/>
          </p:cNvSpPr>
          <p:nvPr>
            <p:ph type="title"/>
          </p:nvPr>
        </p:nvSpPr>
        <p:spPr/>
        <p:txBody>
          <a:bodyPr/>
          <a:lstStyle/>
          <a:p>
            <a:pPr algn="l"/>
            <a:r>
              <a:rPr lang="en-US" sz="2800" b="1" dirty="0"/>
              <a:t>Water is a molecule, H</a:t>
            </a:r>
            <a:r>
              <a:rPr lang="en-US" sz="2800" b="1" baseline="-25000" dirty="0"/>
              <a:t>2</a:t>
            </a:r>
            <a:r>
              <a:rPr lang="en-US" sz="2800" b="1" dirty="0"/>
              <a:t>O</a:t>
            </a:r>
          </a:p>
        </p:txBody>
      </p:sp>
      <p:sp>
        <p:nvSpPr>
          <p:cNvPr id="11" name="TextBox 10">
            <a:extLst>
              <a:ext uri="{FF2B5EF4-FFF2-40B4-BE49-F238E27FC236}">
                <a16:creationId xmlns:a16="http://schemas.microsoft.com/office/drawing/2014/main" id="{9D1375BC-C9AC-427B-99B6-9719F4087BAD}"/>
              </a:ext>
            </a:extLst>
          </p:cNvPr>
          <p:cNvSpPr txBox="1"/>
          <p:nvPr/>
        </p:nvSpPr>
        <p:spPr>
          <a:xfrm>
            <a:off x="6019800" y="2286000"/>
            <a:ext cx="2133600" cy="707886"/>
          </a:xfrm>
          <a:prstGeom prst="rect">
            <a:avLst/>
          </a:prstGeom>
          <a:solidFill>
            <a:schemeClr val="bg1">
              <a:lumMod val="50000"/>
            </a:schemeClr>
          </a:solidFill>
        </p:spPr>
        <p:txBody>
          <a:bodyPr wrap="square" rtlCol="0">
            <a:spAutoFit/>
          </a:bodyPr>
          <a:lstStyle/>
          <a:p>
            <a:r>
              <a:rPr lang="en-US" sz="2000" dirty="0">
                <a:latin typeface="Kalinga" panose="020B0502040204020203" pitchFamily="34" charset="0"/>
                <a:cs typeface="Kalinga" panose="020B0502040204020203" pitchFamily="34" charset="0"/>
              </a:rPr>
              <a:t>One oxygen, two hydrogens!</a:t>
            </a:r>
          </a:p>
        </p:txBody>
      </p:sp>
      <p:sp>
        <p:nvSpPr>
          <p:cNvPr id="2" name="TextBox 1">
            <a:extLst>
              <a:ext uri="{FF2B5EF4-FFF2-40B4-BE49-F238E27FC236}">
                <a16:creationId xmlns:a16="http://schemas.microsoft.com/office/drawing/2014/main" id="{B89832C6-2E78-4F9A-9FBE-4662E2692C1C}"/>
              </a:ext>
            </a:extLst>
          </p:cNvPr>
          <p:cNvSpPr txBox="1"/>
          <p:nvPr/>
        </p:nvSpPr>
        <p:spPr>
          <a:xfrm>
            <a:off x="5943600" y="3276600"/>
            <a:ext cx="2971800" cy="707886"/>
          </a:xfrm>
          <a:prstGeom prst="rect">
            <a:avLst/>
          </a:prstGeom>
          <a:noFill/>
        </p:spPr>
        <p:txBody>
          <a:bodyPr wrap="square" rtlCol="0">
            <a:spAutoFit/>
          </a:bodyPr>
          <a:lstStyle/>
          <a:p>
            <a:r>
              <a:rPr lang="en-US" sz="2000" dirty="0">
                <a:latin typeface="Kalinga" panose="020B0502040204020203" pitchFamily="34" charset="0"/>
                <a:cs typeface="Kalinga" panose="020B0502040204020203" pitchFamily="34" charset="0"/>
              </a:rPr>
              <a:t>Review atoms and molecules </a:t>
            </a:r>
            <a:r>
              <a:rPr lang="en-US" sz="2000" dirty="0">
                <a:latin typeface="Kalinga" panose="020B0502040204020203" pitchFamily="34" charset="0"/>
                <a:cs typeface="Kalinga" panose="020B0502040204020203" pitchFamily="34" charset="0"/>
                <a:hlinkClick r:id="rId7"/>
              </a:rPr>
              <a:t>here</a:t>
            </a:r>
            <a:endParaRPr lang="en-US" sz="2000" dirty="0">
              <a:latin typeface="Kalinga" panose="020B0502040204020203" pitchFamily="34" charset="0"/>
              <a:cs typeface="Kalinga" panose="020B0502040204020203" pitchFamily="34" charset="0"/>
            </a:endParaRPr>
          </a:p>
        </p:txBody>
      </p:sp>
    </p:spTree>
    <p:extLst>
      <p:ext uri="{BB962C8B-B14F-4D97-AF65-F5344CB8AC3E}">
        <p14:creationId xmlns:p14="http://schemas.microsoft.com/office/powerpoint/2010/main" val="42922961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BB2E7-2D0C-45AB-9451-15D091188A6C}"/>
              </a:ext>
            </a:extLst>
          </p:cNvPr>
          <p:cNvSpPr>
            <a:spLocks noGrp="1"/>
          </p:cNvSpPr>
          <p:nvPr>
            <p:ph type="title"/>
          </p:nvPr>
        </p:nvSpPr>
        <p:spPr/>
        <p:txBody>
          <a:bodyPr/>
          <a:lstStyle/>
          <a:p>
            <a:pPr algn="l"/>
            <a:r>
              <a:rPr lang="en-US" sz="3200" b="1" dirty="0">
                <a:solidFill>
                  <a:srgbClr val="FFFF00"/>
                </a:solidFill>
                <a:latin typeface="Bradley Hand ITC" panose="03070402050302030203" pitchFamily="66" charset="0"/>
              </a:rPr>
              <a:t>Practice problem: </a:t>
            </a:r>
            <a:r>
              <a:rPr lang="en-US" sz="2800" b="1" dirty="0"/>
              <a:t>Why is cold water more viscous than hot water?</a:t>
            </a:r>
          </a:p>
        </p:txBody>
      </p:sp>
      <p:pic>
        <p:nvPicPr>
          <p:cNvPr id="6" name="Picture 5">
            <a:extLst>
              <a:ext uri="{FF2B5EF4-FFF2-40B4-BE49-F238E27FC236}">
                <a16:creationId xmlns:a16="http://schemas.microsoft.com/office/drawing/2014/main" id="{9C74DAE7-E21C-4937-B39C-7F1EBA9A5F9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409923" y="990600"/>
            <a:ext cx="4734077" cy="5791200"/>
          </a:xfrm>
          <a:prstGeom prst="rect">
            <a:avLst/>
          </a:prstGeom>
          <a:effectLst>
            <a:softEdge rad="368300"/>
          </a:effectLst>
        </p:spPr>
      </p:pic>
      <p:sp>
        <p:nvSpPr>
          <p:cNvPr id="7" name="TextBox 6">
            <a:extLst>
              <a:ext uri="{FF2B5EF4-FFF2-40B4-BE49-F238E27FC236}">
                <a16:creationId xmlns:a16="http://schemas.microsoft.com/office/drawing/2014/main" id="{E0ABB211-C30D-402F-A7FF-2041D358903C}"/>
              </a:ext>
            </a:extLst>
          </p:cNvPr>
          <p:cNvSpPr txBox="1"/>
          <p:nvPr/>
        </p:nvSpPr>
        <p:spPr>
          <a:xfrm>
            <a:off x="3733800" y="6550223"/>
            <a:ext cx="5257800" cy="307777"/>
          </a:xfrm>
          <a:prstGeom prst="rect">
            <a:avLst/>
          </a:prstGeom>
          <a:noFill/>
        </p:spPr>
        <p:txBody>
          <a:bodyPr wrap="square" rtlCol="0">
            <a:spAutoFit/>
          </a:bodyPr>
          <a:lstStyle/>
          <a:p>
            <a:r>
              <a:rPr lang="en-US" sz="1400" i="1" dirty="0">
                <a:latin typeface="Kalinga" panose="020B0502040204020203" pitchFamily="34" charset="0"/>
                <a:cs typeface="Kalinga" panose="020B0502040204020203" pitchFamily="34" charset="0"/>
              </a:rPr>
              <a:t>This Photo by Unknown Author is licensed under CC BY-SA</a:t>
            </a:r>
          </a:p>
        </p:txBody>
      </p:sp>
      <p:sp>
        <p:nvSpPr>
          <p:cNvPr id="3" name="TextBox 2">
            <a:extLst>
              <a:ext uri="{FF2B5EF4-FFF2-40B4-BE49-F238E27FC236}">
                <a16:creationId xmlns:a16="http://schemas.microsoft.com/office/drawing/2014/main" id="{462902A3-A194-4672-AA60-82A287B9D97E}"/>
              </a:ext>
            </a:extLst>
          </p:cNvPr>
          <p:cNvSpPr txBox="1"/>
          <p:nvPr/>
        </p:nvSpPr>
        <p:spPr>
          <a:xfrm>
            <a:off x="457200" y="1752600"/>
            <a:ext cx="2895600" cy="707886"/>
          </a:xfrm>
          <a:prstGeom prst="rect">
            <a:avLst/>
          </a:prstGeom>
          <a:noFill/>
        </p:spPr>
        <p:txBody>
          <a:bodyPr wrap="square" rtlCol="0">
            <a:spAutoFit/>
          </a:bodyPr>
          <a:lstStyle/>
          <a:p>
            <a:r>
              <a:rPr lang="en-US" sz="2000" dirty="0">
                <a:solidFill>
                  <a:srgbClr val="FFC000"/>
                </a:solidFill>
                <a:latin typeface="Kalinga" panose="020B0502040204020203" pitchFamily="34" charset="0"/>
                <a:cs typeface="Kalinga" panose="020B0502040204020203" pitchFamily="34" charset="0"/>
              </a:rPr>
              <a:t>HINT: Which has more kinetic energy?</a:t>
            </a:r>
          </a:p>
        </p:txBody>
      </p:sp>
    </p:spTree>
    <p:extLst>
      <p:ext uri="{BB962C8B-B14F-4D97-AF65-F5344CB8AC3E}">
        <p14:creationId xmlns:p14="http://schemas.microsoft.com/office/powerpoint/2010/main" val="33133218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4E9B1B-6DB5-4CC6-A4E8-04AE329CB10E}"/>
              </a:ext>
            </a:extLst>
          </p:cNvPr>
          <p:cNvSpPr>
            <a:spLocks noGrp="1"/>
          </p:cNvSpPr>
          <p:nvPr>
            <p:ph idx="1"/>
          </p:nvPr>
        </p:nvSpPr>
        <p:spPr>
          <a:xfrm>
            <a:off x="457200" y="304800"/>
            <a:ext cx="8229600" cy="4525963"/>
          </a:xfrm>
        </p:spPr>
        <p:txBody>
          <a:bodyPr/>
          <a:lstStyle/>
          <a:p>
            <a:pPr marL="0" indent="0">
              <a:buNone/>
            </a:pPr>
            <a:r>
              <a:rPr lang="en-US" b="1" dirty="0">
                <a:solidFill>
                  <a:srgbClr val="00B0F0"/>
                </a:solidFill>
              </a:rPr>
              <a:t>Summary: Water has the following unique combination of qualities:</a:t>
            </a:r>
          </a:p>
          <a:p>
            <a:pPr marL="0" indent="0">
              <a:buNone/>
            </a:pPr>
            <a:endParaRPr lang="en-US" dirty="0"/>
          </a:p>
          <a:p>
            <a:pPr marL="458788" indent="-458788">
              <a:buNone/>
            </a:pPr>
            <a:r>
              <a:rPr lang="en-US" sz="2400" dirty="0"/>
              <a:t>A) H</a:t>
            </a:r>
            <a:r>
              <a:rPr lang="en-US" sz="2400" baseline="-25000" dirty="0"/>
              <a:t>2</a:t>
            </a:r>
            <a:r>
              <a:rPr lang="en-US" sz="2400" dirty="0"/>
              <a:t>O molecules form hydrogen bonds with each other. They are </a:t>
            </a:r>
            <a:r>
              <a:rPr lang="en-US" sz="2400" b="1" dirty="0"/>
              <a:t>cohesive</a:t>
            </a:r>
            <a:r>
              <a:rPr lang="en-US" sz="2400" dirty="0"/>
              <a:t>.</a:t>
            </a:r>
          </a:p>
          <a:p>
            <a:pPr marL="458788" indent="-458788">
              <a:buNone/>
            </a:pPr>
            <a:r>
              <a:rPr lang="en-US" sz="2400" dirty="0"/>
              <a:t>B) H</a:t>
            </a:r>
            <a:r>
              <a:rPr lang="en-US" sz="2400" baseline="-25000" dirty="0"/>
              <a:t>2</a:t>
            </a:r>
            <a:r>
              <a:rPr lang="en-US" sz="2400" dirty="0"/>
              <a:t>O molecules like to bond with ions or other charged molecules. They are </a:t>
            </a:r>
            <a:r>
              <a:rPr lang="en-US" sz="2400" b="1" dirty="0"/>
              <a:t>adhesive</a:t>
            </a:r>
            <a:r>
              <a:rPr lang="en-US" sz="2400" dirty="0"/>
              <a:t>.</a:t>
            </a:r>
          </a:p>
          <a:p>
            <a:pPr marL="458788" indent="-458788">
              <a:buNone/>
            </a:pPr>
            <a:r>
              <a:rPr lang="en-US" sz="2400" dirty="0"/>
              <a:t>C) Because water bonds easily with other ions, it is the “universal solvent”.</a:t>
            </a:r>
          </a:p>
          <a:p>
            <a:pPr marL="458788" indent="-458788">
              <a:buNone/>
            </a:pPr>
            <a:r>
              <a:rPr lang="en-US" sz="2400" dirty="0"/>
              <a:t>D) Water has a high specific heat.</a:t>
            </a:r>
          </a:p>
          <a:p>
            <a:pPr marL="458788" indent="-458788">
              <a:buNone/>
            </a:pPr>
            <a:r>
              <a:rPr lang="en-US" sz="2400" dirty="0"/>
              <a:t>E) Water has a high heat of vaporization.</a:t>
            </a:r>
          </a:p>
          <a:p>
            <a:pPr marL="458788" indent="-458788">
              <a:buNone/>
            </a:pPr>
            <a:r>
              <a:rPr lang="en-US" sz="2400" dirty="0"/>
              <a:t>F) Water’s greatest density is at 4°C. Above or below that temperature it becomes less dense.</a:t>
            </a:r>
          </a:p>
          <a:p>
            <a:pPr marL="458788" indent="-458788">
              <a:buNone/>
            </a:pPr>
            <a:r>
              <a:rPr lang="en-US" sz="2400" dirty="0"/>
              <a:t>G) Water has a low viscosity.</a:t>
            </a:r>
          </a:p>
          <a:p>
            <a:pPr marL="0" indent="0">
              <a:buNone/>
            </a:pPr>
            <a:endParaRPr lang="en-US" dirty="0"/>
          </a:p>
        </p:txBody>
      </p:sp>
    </p:spTree>
    <p:extLst>
      <p:ext uri="{BB962C8B-B14F-4D97-AF65-F5344CB8AC3E}">
        <p14:creationId xmlns:p14="http://schemas.microsoft.com/office/powerpoint/2010/main" val="24408281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Oval 42">
            <a:extLst>
              <a:ext uri="{FF2B5EF4-FFF2-40B4-BE49-F238E27FC236}">
                <a16:creationId xmlns:a16="http://schemas.microsoft.com/office/drawing/2014/main" id="{361144BB-746A-4664-AAE6-3A30067DBD19}"/>
              </a:ext>
            </a:extLst>
          </p:cNvPr>
          <p:cNvSpPr/>
          <p:nvPr/>
        </p:nvSpPr>
        <p:spPr>
          <a:xfrm>
            <a:off x="4076700" y="1447800"/>
            <a:ext cx="990600" cy="990600"/>
          </a:xfrm>
          <a:prstGeom prst="ellipse">
            <a:avLst/>
          </a:prstGeom>
          <a:gradFill flip="none" rotWithShape="1">
            <a:gsLst>
              <a:gs pos="0">
                <a:schemeClr val="tx1">
                  <a:lumMod val="85000"/>
                </a:schemeClr>
              </a:gs>
              <a:gs pos="51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CA6D2CC3-7018-4C6C-ACFE-CA01CD2AF887}"/>
              </a:ext>
            </a:extLst>
          </p:cNvPr>
          <p:cNvSpPr/>
          <p:nvPr/>
        </p:nvSpPr>
        <p:spPr>
          <a:xfrm>
            <a:off x="3733800" y="4876800"/>
            <a:ext cx="990600" cy="990600"/>
          </a:xfrm>
          <a:prstGeom prst="ellipse">
            <a:avLst/>
          </a:prstGeom>
          <a:gradFill flip="none" rotWithShape="1">
            <a:gsLst>
              <a:gs pos="0">
                <a:schemeClr val="tx1">
                  <a:lumMod val="85000"/>
                </a:schemeClr>
              </a:gs>
              <a:gs pos="51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A40AA115-F5BE-4071-973A-E77CDC691A55}"/>
              </a:ext>
            </a:extLst>
          </p:cNvPr>
          <p:cNvSpPr/>
          <p:nvPr/>
        </p:nvSpPr>
        <p:spPr>
          <a:xfrm>
            <a:off x="1600200" y="2628900"/>
            <a:ext cx="1600200" cy="1600200"/>
          </a:xfrm>
          <a:prstGeom prst="ellipse">
            <a:avLst/>
          </a:prstGeom>
          <a:gradFill flip="none" rotWithShape="1">
            <a:gsLst>
              <a:gs pos="0">
                <a:schemeClr val="accent1">
                  <a:lumMod val="5000"/>
                  <a:lumOff val="95000"/>
                </a:schemeClr>
              </a:gs>
              <a:gs pos="56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0E61BBB4-E602-4104-A7EA-A57FB9287F42}"/>
              </a:ext>
            </a:extLst>
          </p:cNvPr>
          <p:cNvSpPr>
            <a:spLocks noGrp="1"/>
          </p:cNvSpPr>
          <p:nvPr>
            <p:ph type="title"/>
          </p:nvPr>
        </p:nvSpPr>
        <p:spPr>
          <a:xfrm>
            <a:off x="5943600" y="1295400"/>
            <a:ext cx="3048000" cy="1143000"/>
          </a:xfrm>
        </p:spPr>
        <p:txBody>
          <a:bodyPr/>
          <a:lstStyle/>
          <a:p>
            <a:pPr algn="l"/>
            <a:r>
              <a:rPr lang="en-US" sz="2800" b="1" dirty="0"/>
              <a:t>The bonds within H</a:t>
            </a:r>
            <a:r>
              <a:rPr lang="en-US" sz="2800" b="1" baseline="-25000" dirty="0"/>
              <a:t>2</a:t>
            </a:r>
            <a:r>
              <a:rPr lang="en-US" sz="2800" b="1" dirty="0"/>
              <a:t>O molecules are </a:t>
            </a:r>
            <a:r>
              <a:rPr lang="en-US" sz="2800" b="1" dirty="0">
                <a:solidFill>
                  <a:schemeClr val="tx2"/>
                </a:solidFill>
              </a:rPr>
              <a:t>covalent</a:t>
            </a:r>
            <a:r>
              <a:rPr lang="en-US" sz="2800" b="1" dirty="0"/>
              <a:t>, with shared electrons between the H and O</a:t>
            </a:r>
          </a:p>
        </p:txBody>
      </p:sp>
      <p:sp>
        <p:nvSpPr>
          <p:cNvPr id="11" name="TextBox 10">
            <a:extLst>
              <a:ext uri="{FF2B5EF4-FFF2-40B4-BE49-F238E27FC236}">
                <a16:creationId xmlns:a16="http://schemas.microsoft.com/office/drawing/2014/main" id="{20224002-864A-4115-B556-036A31843D2D}"/>
              </a:ext>
            </a:extLst>
          </p:cNvPr>
          <p:cNvSpPr txBox="1"/>
          <p:nvPr/>
        </p:nvSpPr>
        <p:spPr>
          <a:xfrm>
            <a:off x="76200" y="6519446"/>
            <a:ext cx="5029200" cy="400110"/>
          </a:xfrm>
          <a:prstGeom prst="rect">
            <a:avLst/>
          </a:prstGeom>
          <a:noFill/>
        </p:spPr>
        <p:txBody>
          <a:bodyPr wrap="square" rtlCol="0">
            <a:spAutoFit/>
          </a:bodyPr>
          <a:lstStyle/>
          <a:p>
            <a:r>
              <a:rPr lang="en-US" sz="2000" dirty="0">
                <a:latin typeface="Kalinga" panose="020B0502040204020203" pitchFamily="34" charset="0"/>
                <a:cs typeface="Kalinga" panose="020B0502040204020203" pitchFamily="34" charset="0"/>
              </a:rPr>
              <a:t>Review types of chemical bonds </a:t>
            </a:r>
            <a:r>
              <a:rPr lang="en-US" sz="2000" dirty="0">
                <a:latin typeface="Kalinga" panose="020B0502040204020203" pitchFamily="34" charset="0"/>
                <a:cs typeface="Kalinga" panose="020B0502040204020203" pitchFamily="34" charset="0"/>
                <a:hlinkClick r:id="rId3"/>
              </a:rPr>
              <a:t>here</a:t>
            </a:r>
            <a:endParaRPr lang="en-US" sz="2000" dirty="0">
              <a:latin typeface="Kalinga" panose="020B0502040204020203" pitchFamily="34" charset="0"/>
              <a:cs typeface="Kalinga" panose="020B0502040204020203" pitchFamily="34" charset="0"/>
            </a:endParaRPr>
          </a:p>
        </p:txBody>
      </p:sp>
      <p:sp>
        <p:nvSpPr>
          <p:cNvPr id="15" name="Oval 14">
            <a:extLst>
              <a:ext uri="{FF2B5EF4-FFF2-40B4-BE49-F238E27FC236}">
                <a16:creationId xmlns:a16="http://schemas.microsoft.com/office/drawing/2014/main" id="{EF34EB0C-261B-46D2-916E-36A07923AADE}"/>
              </a:ext>
            </a:extLst>
          </p:cNvPr>
          <p:cNvSpPr>
            <a:spLocks noChangeAspect="1"/>
          </p:cNvSpPr>
          <p:nvPr/>
        </p:nvSpPr>
        <p:spPr>
          <a:xfrm>
            <a:off x="1082040" y="2072640"/>
            <a:ext cx="2651760" cy="2651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35E1343-2FFB-4804-BFE2-1331079728D8}"/>
              </a:ext>
            </a:extLst>
          </p:cNvPr>
          <p:cNvSpPr>
            <a:spLocks noChangeAspect="1"/>
          </p:cNvSpPr>
          <p:nvPr/>
        </p:nvSpPr>
        <p:spPr>
          <a:xfrm>
            <a:off x="762000" y="1752600"/>
            <a:ext cx="3352800" cy="3352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D716055-D73D-4A91-9EBA-536B1211886C}"/>
              </a:ext>
            </a:extLst>
          </p:cNvPr>
          <p:cNvSpPr>
            <a:spLocks noChangeAspect="1"/>
          </p:cNvSpPr>
          <p:nvPr/>
        </p:nvSpPr>
        <p:spPr>
          <a:xfrm>
            <a:off x="3429000" y="762000"/>
            <a:ext cx="2286000" cy="2286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381A0F8-8B31-4C9B-B030-77A823B70E82}"/>
              </a:ext>
            </a:extLst>
          </p:cNvPr>
          <p:cNvSpPr>
            <a:spLocks noChangeAspect="1"/>
          </p:cNvSpPr>
          <p:nvPr/>
        </p:nvSpPr>
        <p:spPr>
          <a:xfrm>
            <a:off x="3048000" y="4191000"/>
            <a:ext cx="2286000" cy="2286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A52258C-7C81-4D64-B8F7-336459A6390B}"/>
              </a:ext>
            </a:extLst>
          </p:cNvPr>
          <p:cNvSpPr/>
          <p:nvPr/>
        </p:nvSpPr>
        <p:spPr>
          <a:xfrm>
            <a:off x="2895600" y="4800600"/>
            <a:ext cx="457200" cy="457200"/>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08766855-0C3F-47FF-9A40-2FC2FF91FB97}"/>
              </a:ext>
            </a:extLst>
          </p:cNvPr>
          <p:cNvSpPr/>
          <p:nvPr/>
        </p:nvSpPr>
        <p:spPr>
          <a:xfrm>
            <a:off x="3733800" y="3962400"/>
            <a:ext cx="457200" cy="457200"/>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35BBB77E-9FAB-442F-A10F-2C7CFF34D2E0}"/>
              </a:ext>
            </a:extLst>
          </p:cNvPr>
          <p:cNvSpPr/>
          <p:nvPr/>
        </p:nvSpPr>
        <p:spPr>
          <a:xfrm>
            <a:off x="3810000" y="2743200"/>
            <a:ext cx="457200" cy="457200"/>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92141269-C8F4-4D82-97F0-B27D14794A96}"/>
              </a:ext>
            </a:extLst>
          </p:cNvPr>
          <p:cNvSpPr/>
          <p:nvPr/>
        </p:nvSpPr>
        <p:spPr>
          <a:xfrm>
            <a:off x="3276600" y="1905000"/>
            <a:ext cx="457200" cy="457200"/>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60540647-FF62-4E02-B60A-FA1124AF97D9}"/>
              </a:ext>
            </a:extLst>
          </p:cNvPr>
          <p:cNvSpPr/>
          <p:nvPr/>
        </p:nvSpPr>
        <p:spPr>
          <a:xfrm>
            <a:off x="685800" y="2438400"/>
            <a:ext cx="457200" cy="457200"/>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B1E0D7DC-E1F7-4086-8E01-FC8F5A7D044C}"/>
              </a:ext>
            </a:extLst>
          </p:cNvPr>
          <p:cNvSpPr/>
          <p:nvPr/>
        </p:nvSpPr>
        <p:spPr>
          <a:xfrm>
            <a:off x="1752600" y="1524000"/>
            <a:ext cx="457200" cy="457200"/>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11BC71AB-0FCE-4659-843A-348BE3777984}"/>
              </a:ext>
            </a:extLst>
          </p:cNvPr>
          <p:cNvSpPr/>
          <p:nvPr/>
        </p:nvSpPr>
        <p:spPr>
          <a:xfrm>
            <a:off x="685800" y="3886200"/>
            <a:ext cx="457200" cy="457200"/>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8419318A-44E1-450E-B10A-02F1859397EC}"/>
              </a:ext>
            </a:extLst>
          </p:cNvPr>
          <p:cNvSpPr/>
          <p:nvPr/>
        </p:nvSpPr>
        <p:spPr>
          <a:xfrm>
            <a:off x="1600200" y="4800600"/>
            <a:ext cx="457200" cy="457200"/>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E9CCCC68-30E2-4B73-94E8-92ECE697027A}"/>
              </a:ext>
            </a:extLst>
          </p:cNvPr>
          <p:cNvSpPr txBox="1"/>
          <p:nvPr/>
        </p:nvSpPr>
        <p:spPr>
          <a:xfrm>
            <a:off x="1524000" y="3048000"/>
            <a:ext cx="1676400" cy="1015663"/>
          </a:xfrm>
          <a:prstGeom prst="rect">
            <a:avLst/>
          </a:prstGeom>
          <a:noFill/>
        </p:spPr>
        <p:txBody>
          <a:bodyPr wrap="square" rtlCol="0">
            <a:spAutoFit/>
          </a:bodyPr>
          <a:lstStyle/>
          <a:p>
            <a:pPr algn="ctr"/>
            <a:r>
              <a:rPr lang="en-US" sz="6000" b="1" dirty="0">
                <a:solidFill>
                  <a:schemeClr val="accent4">
                    <a:lumMod val="10000"/>
                  </a:schemeClr>
                </a:solidFill>
                <a:latin typeface="Kalinga" panose="020B0502040204020203" pitchFamily="34" charset="0"/>
                <a:cs typeface="Kalinga" panose="020B0502040204020203" pitchFamily="34" charset="0"/>
              </a:rPr>
              <a:t>O</a:t>
            </a:r>
          </a:p>
        </p:txBody>
      </p:sp>
      <p:sp>
        <p:nvSpPr>
          <p:cNvPr id="28" name="TextBox 27">
            <a:extLst>
              <a:ext uri="{FF2B5EF4-FFF2-40B4-BE49-F238E27FC236}">
                <a16:creationId xmlns:a16="http://schemas.microsoft.com/office/drawing/2014/main" id="{339608FA-8CB1-4FDB-B25E-A1A13E2D7464}"/>
              </a:ext>
            </a:extLst>
          </p:cNvPr>
          <p:cNvSpPr txBox="1"/>
          <p:nvPr/>
        </p:nvSpPr>
        <p:spPr>
          <a:xfrm>
            <a:off x="3733800" y="1524000"/>
            <a:ext cx="1676400" cy="1015663"/>
          </a:xfrm>
          <a:prstGeom prst="rect">
            <a:avLst/>
          </a:prstGeom>
          <a:noFill/>
        </p:spPr>
        <p:txBody>
          <a:bodyPr wrap="square" rtlCol="0">
            <a:spAutoFit/>
          </a:bodyPr>
          <a:lstStyle/>
          <a:p>
            <a:pPr algn="ctr"/>
            <a:r>
              <a:rPr lang="en-US" sz="6000" b="1" dirty="0">
                <a:solidFill>
                  <a:schemeClr val="accent4">
                    <a:lumMod val="10000"/>
                  </a:schemeClr>
                </a:solidFill>
                <a:latin typeface="Kalinga" panose="020B0502040204020203" pitchFamily="34" charset="0"/>
                <a:cs typeface="Kalinga" panose="020B0502040204020203" pitchFamily="34" charset="0"/>
              </a:rPr>
              <a:t>H</a:t>
            </a:r>
          </a:p>
        </p:txBody>
      </p:sp>
      <p:sp>
        <p:nvSpPr>
          <p:cNvPr id="29" name="TextBox 28">
            <a:extLst>
              <a:ext uri="{FF2B5EF4-FFF2-40B4-BE49-F238E27FC236}">
                <a16:creationId xmlns:a16="http://schemas.microsoft.com/office/drawing/2014/main" id="{843DA982-DB29-44A9-B6B2-AD7BD9FE39E5}"/>
              </a:ext>
            </a:extLst>
          </p:cNvPr>
          <p:cNvSpPr txBox="1"/>
          <p:nvPr/>
        </p:nvSpPr>
        <p:spPr>
          <a:xfrm>
            <a:off x="3352800" y="4953000"/>
            <a:ext cx="1676400" cy="1015663"/>
          </a:xfrm>
          <a:prstGeom prst="rect">
            <a:avLst/>
          </a:prstGeom>
          <a:noFill/>
        </p:spPr>
        <p:txBody>
          <a:bodyPr wrap="square" rtlCol="0">
            <a:spAutoFit/>
          </a:bodyPr>
          <a:lstStyle/>
          <a:p>
            <a:pPr algn="ctr"/>
            <a:r>
              <a:rPr lang="en-US" sz="6000" b="1" dirty="0">
                <a:solidFill>
                  <a:schemeClr val="accent4">
                    <a:lumMod val="10000"/>
                  </a:schemeClr>
                </a:solidFill>
                <a:latin typeface="Kalinga" panose="020B0502040204020203" pitchFamily="34" charset="0"/>
                <a:cs typeface="Kalinga" panose="020B0502040204020203" pitchFamily="34" charset="0"/>
              </a:rPr>
              <a:t>H</a:t>
            </a:r>
          </a:p>
        </p:txBody>
      </p:sp>
      <p:sp>
        <p:nvSpPr>
          <p:cNvPr id="30" name="Oval 29">
            <a:extLst>
              <a:ext uri="{FF2B5EF4-FFF2-40B4-BE49-F238E27FC236}">
                <a16:creationId xmlns:a16="http://schemas.microsoft.com/office/drawing/2014/main" id="{835ECAB9-EA8D-49E5-A7C9-FFCB38F8B76B}"/>
              </a:ext>
            </a:extLst>
          </p:cNvPr>
          <p:cNvSpPr/>
          <p:nvPr/>
        </p:nvSpPr>
        <p:spPr>
          <a:xfrm>
            <a:off x="2590800" y="1905000"/>
            <a:ext cx="457200" cy="457200"/>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14AF2384-BD14-4795-96E3-DDC535060FAF}"/>
              </a:ext>
            </a:extLst>
          </p:cNvPr>
          <p:cNvSpPr/>
          <p:nvPr/>
        </p:nvSpPr>
        <p:spPr>
          <a:xfrm>
            <a:off x="1371600" y="4114800"/>
            <a:ext cx="457200" cy="457200"/>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5D45A7DC-9BE7-44D4-9621-6BB7A48B9526}"/>
              </a:ext>
            </a:extLst>
          </p:cNvPr>
          <p:cNvSpPr txBox="1"/>
          <p:nvPr/>
        </p:nvSpPr>
        <p:spPr>
          <a:xfrm>
            <a:off x="1143000" y="1295400"/>
            <a:ext cx="1676400" cy="1015663"/>
          </a:xfrm>
          <a:prstGeom prst="rect">
            <a:avLst/>
          </a:prstGeom>
          <a:noFill/>
        </p:spPr>
        <p:txBody>
          <a:bodyPr wrap="square" rtlCol="0">
            <a:spAutoFit/>
          </a:bodyPr>
          <a:lstStyle/>
          <a:p>
            <a:pPr algn="ctr"/>
            <a:r>
              <a:rPr lang="en-US" sz="6000" b="1" dirty="0">
                <a:solidFill>
                  <a:schemeClr val="accent4">
                    <a:lumMod val="10000"/>
                  </a:schemeClr>
                </a:solidFill>
                <a:latin typeface="Kalinga" panose="020B0502040204020203" pitchFamily="34" charset="0"/>
                <a:cs typeface="Kalinga" panose="020B0502040204020203" pitchFamily="34" charset="0"/>
              </a:rPr>
              <a:t>-</a:t>
            </a:r>
          </a:p>
        </p:txBody>
      </p:sp>
      <p:sp>
        <p:nvSpPr>
          <p:cNvPr id="33" name="TextBox 32">
            <a:extLst>
              <a:ext uri="{FF2B5EF4-FFF2-40B4-BE49-F238E27FC236}">
                <a16:creationId xmlns:a16="http://schemas.microsoft.com/office/drawing/2014/main" id="{A3A48E8E-4AFA-4815-9EB7-85717992F122}"/>
              </a:ext>
            </a:extLst>
          </p:cNvPr>
          <p:cNvSpPr txBox="1"/>
          <p:nvPr/>
        </p:nvSpPr>
        <p:spPr>
          <a:xfrm>
            <a:off x="76200" y="2209800"/>
            <a:ext cx="1676400" cy="1015663"/>
          </a:xfrm>
          <a:prstGeom prst="rect">
            <a:avLst/>
          </a:prstGeom>
          <a:noFill/>
        </p:spPr>
        <p:txBody>
          <a:bodyPr wrap="square" rtlCol="0">
            <a:spAutoFit/>
          </a:bodyPr>
          <a:lstStyle/>
          <a:p>
            <a:pPr algn="ctr"/>
            <a:r>
              <a:rPr lang="en-US" sz="6000" b="1" dirty="0">
                <a:solidFill>
                  <a:schemeClr val="accent4">
                    <a:lumMod val="10000"/>
                  </a:schemeClr>
                </a:solidFill>
                <a:latin typeface="Kalinga" panose="020B0502040204020203" pitchFamily="34" charset="0"/>
                <a:cs typeface="Kalinga" panose="020B0502040204020203" pitchFamily="34" charset="0"/>
              </a:rPr>
              <a:t>-</a:t>
            </a:r>
          </a:p>
        </p:txBody>
      </p:sp>
      <p:sp>
        <p:nvSpPr>
          <p:cNvPr id="34" name="TextBox 33">
            <a:extLst>
              <a:ext uri="{FF2B5EF4-FFF2-40B4-BE49-F238E27FC236}">
                <a16:creationId xmlns:a16="http://schemas.microsoft.com/office/drawing/2014/main" id="{33F93FE4-9DDB-4653-9E03-44E17EB4064E}"/>
              </a:ext>
            </a:extLst>
          </p:cNvPr>
          <p:cNvSpPr txBox="1"/>
          <p:nvPr/>
        </p:nvSpPr>
        <p:spPr>
          <a:xfrm>
            <a:off x="76200" y="3657600"/>
            <a:ext cx="1676400" cy="1015663"/>
          </a:xfrm>
          <a:prstGeom prst="rect">
            <a:avLst/>
          </a:prstGeom>
          <a:noFill/>
        </p:spPr>
        <p:txBody>
          <a:bodyPr wrap="square" rtlCol="0">
            <a:spAutoFit/>
          </a:bodyPr>
          <a:lstStyle/>
          <a:p>
            <a:pPr algn="ctr"/>
            <a:r>
              <a:rPr lang="en-US" sz="6000" b="1" dirty="0">
                <a:solidFill>
                  <a:schemeClr val="accent4">
                    <a:lumMod val="10000"/>
                  </a:schemeClr>
                </a:solidFill>
                <a:latin typeface="Kalinga" panose="020B0502040204020203" pitchFamily="34" charset="0"/>
                <a:cs typeface="Kalinga" panose="020B0502040204020203" pitchFamily="34" charset="0"/>
              </a:rPr>
              <a:t>-</a:t>
            </a:r>
          </a:p>
        </p:txBody>
      </p:sp>
      <p:sp>
        <p:nvSpPr>
          <p:cNvPr id="35" name="TextBox 34">
            <a:extLst>
              <a:ext uri="{FF2B5EF4-FFF2-40B4-BE49-F238E27FC236}">
                <a16:creationId xmlns:a16="http://schemas.microsoft.com/office/drawing/2014/main" id="{0D702F72-960B-4029-9A79-4317E2067F3A}"/>
              </a:ext>
            </a:extLst>
          </p:cNvPr>
          <p:cNvSpPr txBox="1"/>
          <p:nvPr/>
        </p:nvSpPr>
        <p:spPr>
          <a:xfrm>
            <a:off x="762000" y="3886200"/>
            <a:ext cx="1676400" cy="1015663"/>
          </a:xfrm>
          <a:prstGeom prst="rect">
            <a:avLst/>
          </a:prstGeom>
          <a:noFill/>
        </p:spPr>
        <p:txBody>
          <a:bodyPr wrap="square" rtlCol="0">
            <a:spAutoFit/>
          </a:bodyPr>
          <a:lstStyle/>
          <a:p>
            <a:pPr algn="ctr"/>
            <a:r>
              <a:rPr lang="en-US" sz="6000" b="1" dirty="0">
                <a:solidFill>
                  <a:schemeClr val="accent4">
                    <a:lumMod val="10000"/>
                  </a:schemeClr>
                </a:solidFill>
                <a:latin typeface="Kalinga" panose="020B0502040204020203" pitchFamily="34" charset="0"/>
                <a:cs typeface="Kalinga" panose="020B0502040204020203" pitchFamily="34" charset="0"/>
              </a:rPr>
              <a:t>-</a:t>
            </a:r>
          </a:p>
        </p:txBody>
      </p:sp>
      <p:sp>
        <p:nvSpPr>
          <p:cNvPr id="36" name="TextBox 35">
            <a:extLst>
              <a:ext uri="{FF2B5EF4-FFF2-40B4-BE49-F238E27FC236}">
                <a16:creationId xmlns:a16="http://schemas.microsoft.com/office/drawing/2014/main" id="{7BDDFE59-1C80-4655-82BE-C5B23A929877}"/>
              </a:ext>
            </a:extLst>
          </p:cNvPr>
          <p:cNvSpPr txBox="1"/>
          <p:nvPr/>
        </p:nvSpPr>
        <p:spPr>
          <a:xfrm>
            <a:off x="990600" y="4572000"/>
            <a:ext cx="1676400" cy="1015663"/>
          </a:xfrm>
          <a:prstGeom prst="rect">
            <a:avLst/>
          </a:prstGeom>
          <a:noFill/>
        </p:spPr>
        <p:txBody>
          <a:bodyPr wrap="square" rtlCol="0">
            <a:spAutoFit/>
          </a:bodyPr>
          <a:lstStyle/>
          <a:p>
            <a:pPr algn="ctr"/>
            <a:r>
              <a:rPr lang="en-US" sz="6000" b="1" dirty="0">
                <a:solidFill>
                  <a:schemeClr val="accent4">
                    <a:lumMod val="10000"/>
                  </a:schemeClr>
                </a:solidFill>
                <a:latin typeface="Kalinga" panose="020B0502040204020203" pitchFamily="34" charset="0"/>
                <a:cs typeface="Kalinga" panose="020B0502040204020203" pitchFamily="34" charset="0"/>
              </a:rPr>
              <a:t>-</a:t>
            </a:r>
          </a:p>
        </p:txBody>
      </p:sp>
      <p:sp>
        <p:nvSpPr>
          <p:cNvPr id="37" name="TextBox 36">
            <a:extLst>
              <a:ext uri="{FF2B5EF4-FFF2-40B4-BE49-F238E27FC236}">
                <a16:creationId xmlns:a16="http://schemas.microsoft.com/office/drawing/2014/main" id="{D52CC992-14D3-4E2A-9257-AD361EFE7B31}"/>
              </a:ext>
            </a:extLst>
          </p:cNvPr>
          <p:cNvSpPr txBox="1"/>
          <p:nvPr/>
        </p:nvSpPr>
        <p:spPr>
          <a:xfrm>
            <a:off x="2286000" y="4572000"/>
            <a:ext cx="1676400" cy="1015663"/>
          </a:xfrm>
          <a:prstGeom prst="rect">
            <a:avLst/>
          </a:prstGeom>
          <a:noFill/>
        </p:spPr>
        <p:txBody>
          <a:bodyPr wrap="square" rtlCol="0">
            <a:spAutoFit/>
          </a:bodyPr>
          <a:lstStyle/>
          <a:p>
            <a:pPr algn="ctr"/>
            <a:r>
              <a:rPr lang="en-US" sz="6000" b="1" dirty="0">
                <a:solidFill>
                  <a:schemeClr val="accent4">
                    <a:lumMod val="10000"/>
                  </a:schemeClr>
                </a:solidFill>
                <a:latin typeface="Kalinga" panose="020B0502040204020203" pitchFamily="34" charset="0"/>
                <a:cs typeface="Kalinga" panose="020B0502040204020203" pitchFamily="34" charset="0"/>
              </a:rPr>
              <a:t>-</a:t>
            </a:r>
          </a:p>
        </p:txBody>
      </p:sp>
      <p:sp>
        <p:nvSpPr>
          <p:cNvPr id="38" name="TextBox 37">
            <a:extLst>
              <a:ext uri="{FF2B5EF4-FFF2-40B4-BE49-F238E27FC236}">
                <a16:creationId xmlns:a16="http://schemas.microsoft.com/office/drawing/2014/main" id="{F59F1E24-47E7-4865-B791-D745D35C3C7B}"/>
              </a:ext>
            </a:extLst>
          </p:cNvPr>
          <p:cNvSpPr txBox="1"/>
          <p:nvPr/>
        </p:nvSpPr>
        <p:spPr>
          <a:xfrm>
            <a:off x="3124200" y="3733800"/>
            <a:ext cx="1676400" cy="1015663"/>
          </a:xfrm>
          <a:prstGeom prst="rect">
            <a:avLst/>
          </a:prstGeom>
          <a:noFill/>
        </p:spPr>
        <p:txBody>
          <a:bodyPr wrap="square" rtlCol="0">
            <a:spAutoFit/>
          </a:bodyPr>
          <a:lstStyle/>
          <a:p>
            <a:pPr algn="ctr"/>
            <a:r>
              <a:rPr lang="en-US" sz="6000" b="1" dirty="0">
                <a:solidFill>
                  <a:schemeClr val="accent4">
                    <a:lumMod val="10000"/>
                  </a:schemeClr>
                </a:solidFill>
                <a:latin typeface="Kalinga" panose="020B0502040204020203" pitchFamily="34" charset="0"/>
                <a:cs typeface="Kalinga" panose="020B0502040204020203" pitchFamily="34" charset="0"/>
              </a:rPr>
              <a:t>-</a:t>
            </a:r>
          </a:p>
        </p:txBody>
      </p:sp>
      <p:sp>
        <p:nvSpPr>
          <p:cNvPr id="39" name="TextBox 38">
            <a:extLst>
              <a:ext uri="{FF2B5EF4-FFF2-40B4-BE49-F238E27FC236}">
                <a16:creationId xmlns:a16="http://schemas.microsoft.com/office/drawing/2014/main" id="{60FC1CB6-E716-4FD7-8EE8-20BE847D988C}"/>
              </a:ext>
            </a:extLst>
          </p:cNvPr>
          <p:cNvSpPr txBox="1"/>
          <p:nvPr/>
        </p:nvSpPr>
        <p:spPr>
          <a:xfrm>
            <a:off x="3200400" y="2514600"/>
            <a:ext cx="1676400" cy="1015663"/>
          </a:xfrm>
          <a:prstGeom prst="rect">
            <a:avLst/>
          </a:prstGeom>
          <a:noFill/>
        </p:spPr>
        <p:txBody>
          <a:bodyPr wrap="square" rtlCol="0">
            <a:spAutoFit/>
          </a:bodyPr>
          <a:lstStyle/>
          <a:p>
            <a:pPr algn="ctr"/>
            <a:r>
              <a:rPr lang="en-US" sz="6000" b="1" dirty="0">
                <a:solidFill>
                  <a:schemeClr val="accent4">
                    <a:lumMod val="10000"/>
                  </a:schemeClr>
                </a:solidFill>
                <a:latin typeface="Kalinga" panose="020B0502040204020203" pitchFamily="34" charset="0"/>
                <a:cs typeface="Kalinga" panose="020B0502040204020203" pitchFamily="34" charset="0"/>
              </a:rPr>
              <a:t>-</a:t>
            </a:r>
          </a:p>
        </p:txBody>
      </p:sp>
      <p:sp>
        <p:nvSpPr>
          <p:cNvPr id="40" name="TextBox 39">
            <a:extLst>
              <a:ext uri="{FF2B5EF4-FFF2-40B4-BE49-F238E27FC236}">
                <a16:creationId xmlns:a16="http://schemas.microsoft.com/office/drawing/2014/main" id="{878E234A-A06C-45A8-9C54-556347600D90}"/>
              </a:ext>
            </a:extLst>
          </p:cNvPr>
          <p:cNvSpPr txBox="1"/>
          <p:nvPr/>
        </p:nvSpPr>
        <p:spPr>
          <a:xfrm>
            <a:off x="1981200" y="1676400"/>
            <a:ext cx="1676400" cy="1015663"/>
          </a:xfrm>
          <a:prstGeom prst="rect">
            <a:avLst/>
          </a:prstGeom>
          <a:noFill/>
        </p:spPr>
        <p:txBody>
          <a:bodyPr wrap="square" rtlCol="0">
            <a:spAutoFit/>
          </a:bodyPr>
          <a:lstStyle/>
          <a:p>
            <a:pPr algn="ctr"/>
            <a:r>
              <a:rPr lang="en-US" sz="6000" b="1" dirty="0">
                <a:solidFill>
                  <a:schemeClr val="accent4">
                    <a:lumMod val="10000"/>
                  </a:schemeClr>
                </a:solidFill>
                <a:latin typeface="Kalinga" panose="020B0502040204020203" pitchFamily="34" charset="0"/>
                <a:cs typeface="Kalinga" panose="020B0502040204020203" pitchFamily="34" charset="0"/>
              </a:rPr>
              <a:t>-</a:t>
            </a:r>
          </a:p>
        </p:txBody>
      </p:sp>
      <p:sp>
        <p:nvSpPr>
          <p:cNvPr id="41" name="TextBox 40">
            <a:extLst>
              <a:ext uri="{FF2B5EF4-FFF2-40B4-BE49-F238E27FC236}">
                <a16:creationId xmlns:a16="http://schemas.microsoft.com/office/drawing/2014/main" id="{47473D66-9342-4493-BB49-1065B84D2C06}"/>
              </a:ext>
            </a:extLst>
          </p:cNvPr>
          <p:cNvSpPr txBox="1"/>
          <p:nvPr/>
        </p:nvSpPr>
        <p:spPr>
          <a:xfrm>
            <a:off x="2667000" y="1676400"/>
            <a:ext cx="1676400" cy="1015663"/>
          </a:xfrm>
          <a:prstGeom prst="rect">
            <a:avLst/>
          </a:prstGeom>
          <a:noFill/>
        </p:spPr>
        <p:txBody>
          <a:bodyPr wrap="square" rtlCol="0">
            <a:spAutoFit/>
          </a:bodyPr>
          <a:lstStyle/>
          <a:p>
            <a:pPr algn="ctr"/>
            <a:r>
              <a:rPr lang="en-US" sz="6000" b="1" dirty="0">
                <a:solidFill>
                  <a:schemeClr val="accent4">
                    <a:lumMod val="10000"/>
                  </a:schemeClr>
                </a:solidFill>
                <a:latin typeface="Kalinga" panose="020B0502040204020203" pitchFamily="34" charset="0"/>
                <a:cs typeface="Kalinga" panose="020B0502040204020203" pitchFamily="34" charset="0"/>
              </a:rPr>
              <a:t>-</a:t>
            </a:r>
          </a:p>
        </p:txBody>
      </p:sp>
    </p:spTree>
    <p:extLst>
      <p:ext uri="{BB962C8B-B14F-4D97-AF65-F5344CB8AC3E}">
        <p14:creationId xmlns:p14="http://schemas.microsoft.com/office/powerpoint/2010/main" val="3232525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Oval 42">
            <a:extLst>
              <a:ext uri="{FF2B5EF4-FFF2-40B4-BE49-F238E27FC236}">
                <a16:creationId xmlns:a16="http://schemas.microsoft.com/office/drawing/2014/main" id="{F5442E71-4840-4163-82AC-7F6EA438BFDB}"/>
              </a:ext>
            </a:extLst>
          </p:cNvPr>
          <p:cNvSpPr/>
          <p:nvPr/>
        </p:nvSpPr>
        <p:spPr>
          <a:xfrm>
            <a:off x="3733800" y="4876800"/>
            <a:ext cx="990600" cy="990600"/>
          </a:xfrm>
          <a:prstGeom prst="ellipse">
            <a:avLst/>
          </a:prstGeom>
          <a:gradFill flip="none" rotWithShape="1">
            <a:gsLst>
              <a:gs pos="0">
                <a:schemeClr val="tx1">
                  <a:lumMod val="85000"/>
                </a:schemeClr>
              </a:gs>
              <a:gs pos="51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843DA982-DB29-44A9-B6B2-AD7BD9FE39E5}"/>
              </a:ext>
            </a:extLst>
          </p:cNvPr>
          <p:cNvSpPr txBox="1"/>
          <p:nvPr/>
        </p:nvSpPr>
        <p:spPr>
          <a:xfrm>
            <a:off x="3352800" y="4953000"/>
            <a:ext cx="1676400" cy="1015663"/>
          </a:xfrm>
          <a:prstGeom prst="rect">
            <a:avLst/>
          </a:prstGeom>
          <a:noFill/>
        </p:spPr>
        <p:txBody>
          <a:bodyPr wrap="square" rtlCol="0">
            <a:spAutoFit/>
          </a:bodyPr>
          <a:lstStyle/>
          <a:p>
            <a:pPr algn="ctr"/>
            <a:r>
              <a:rPr lang="en-US" sz="6000" b="1" dirty="0">
                <a:solidFill>
                  <a:schemeClr val="accent4">
                    <a:lumMod val="10000"/>
                  </a:schemeClr>
                </a:solidFill>
                <a:latin typeface="Kalinga" panose="020B0502040204020203" pitchFamily="34" charset="0"/>
                <a:cs typeface="Kalinga" panose="020B0502040204020203" pitchFamily="34" charset="0"/>
              </a:rPr>
              <a:t>H</a:t>
            </a:r>
          </a:p>
        </p:txBody>
      </p:sp>
      <p:sp>
        <p:nvSpPr>
          <p:cNvPr id="5" name="Oval 4">
            <a:extLst>
              <a:ext uri="{FF2B5EF4-FFF2-40B4-BE49-F238E27FC236}">
                <a16:creationId xmlns:a16="http://schemas.microsoft.com/office/drawing/2014/main" id="{A40AA115-F5BE-4071-973A-E77CDC691A55}"/>
              </a:ext>
            </a:extLst>
          </p:cNvPr>
          <p:cNvSpPr/>
          <p:nvPr/>
        </p:nvSpPr>
        <p:spPr>
          <a:xfrm>
            <a:off x="1600200" y="2628900"/>
            <a:ext cx="1600200" cy="1600200"/>
          </a:xfrm>
          <a:prstGeom prst="ellipse">
            <a:avLst/>
          </a:prstGeom>
          <a:gradFill flip="none" rotWithShape="1">
            <a:gsLst>
              <a:gs pos="0">
                <a:schemeClr val="accent1">
                  <a:lumMod val="5000"/>
                  <a:lumOff val="95000"/>
                </a:schemeClr>
              </a:gs>
              <a:gs pos="56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1B29A02-16BB-42CC-BD45-966817D61ECF}"/>
              </a:ext>
            </a:extLst>
          </p:cNvPr>
          <p:cNvSpPr/>
          <p:nvPr/>
        </p:nvSpPr>
        <p:spPr>
          <a:xfrm>
            <a:off x="4076700" y="1447800"/>
            <a:ext cx="990600" cy="990600"/>
          </a:xfrm>
          <a:prstGeom prst="ellipse">
            <a:avLst/>
          </a:prstGeom>
          <a:gradFill flip="none" rotWithShape="1">
            <a:gsLst>
              <a:gs pos="0">
                <a:schemeClr val="tx1">
                  <a:lumMod val="85000"/>
                </a:schemeClr>
              </a:gs>
              <a:gs pos="51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0E61BBB4-E602-4104-A7EA-A57FB9287F42}"/>
              </a:ext>
            </a:extLst>
          </p:cNvPr>
          <p:cNvSpPr>
            <a:spLocks noGrp="1"/>
          </p:cNvSpPr>
          <p:nvPr>
            <p:ph type="title"/>
          </p:nvPr>
        </p:nvSpPr>
        <p:spPr>
          <a:xfrm>
            <a:off x="5943600" y="1828800"/>
            <a:ext cx="3048000" cy="1143000"/>
          </a:xfrm>
        </p:spPr>
        <p:txBody>
          <a:bodyPr/>
          <a:lstStyle/>
          <a:p>
            <a:pPr algn="l"/>
            <a:r>
              <a:rPr lang="en-US" sz="2800" b="1" dirty="0"/>
              <a:t>Electrons spend more time around O than around H, so the O end of the molecule is slightly negative, the H end is slightly positive</a:t>
            </a:r>
          </a:p>
        </p:txBody>
      </p:sp>
      <p:sp>
        <p:nvSpPr>
          <p:cNvPr id="11" name="TextBox 10">
            <a:extLst>
              <a:ext uri="{FF2B5EF4-FFF2-40B4-BE49-F238E27FC236}">
                <a16:creationId xmlns:a16="http://schemas.microsoft.com/office/drawing/2014/main" id="{20224002-864A-4115-B556-036A31843D2D}"/>
              </a:ext>
            </a:extLst>
          </p:cNvPr>
          <p:cNvSpPr txBox="1"/>
          <p:nvPr/>
        </p:nvSpPr>
        <p:spPr>
          <a:xfrm>
            <a:off x="76200" y="6519446"/>
            <a:ext cx="5029200" cy="400110"/>
          </a:xfrm>
          <a:prstGeom prst="rect">
            <a:avLst/>
          </a:prstGeom>
          <a:noFill/>
        </p:spPr>
        <p:txBody>
          <a:bodyPr wrap="square" rtlCol="0">
            <a:spAutoFit/>
          </a:bodyPr>
          <a:lstStyle/>
          <a:p>
            <a:r>
              <a:rPr lang="en-US" sz="2000" dirty="0">
                <a:latin typeface="Kalinga" panose="020B0502040204020203" pitchFamily="34" charset="0"/>
                <a:cs typeface="Kalinga" panose="020B0502040204020203" pitchFamily="34" charset="0"/>
              </a:rPr>
              <a:t>Review types of chemical bonds </a:t>
            </a:r>
            <a:r>
              <a:rPr lang="en-US" sz="2000" dirty="0">
                <a:latin typeface="Kalinga" panose="020B0502040204020203" pitchFamily="34" charset="0"/>
                <a:cs typeface="Kalinga" panose="020B0502040204020203" pitchFamily="34" charset="0"/>
                <a:hlinkClick r:id="rId3"/>
              </a:rPr>
              <a:t>here</a:t>
            </a:r>
            <a:endParaRPr lang="en-US" sz="2000" dirty="0">
              <a:latin typeface="Kalinga" panose="020B0502040204020203" pitchFamily="34" charset="0"/>
              <a:cs typeface="Kalinga" panose="020B0502040204020203" pitchFamily="34" charset="0"/>
            </a:endParaRPr>
          </a:p>
        </p:txBody>
      </p:sp>
      <p:sp>
        <p:nvSpPr>
          <p:cNvPr id="15" name="Oval 14">
            <a:extLst>
              <a:ext uri="{FF2B5EF4-FFF2-40B4-BE49-F238E27FC236}">
                <a16:creationId xmlns:a16="http://schemas.microsoft.com/office/drawing/2014/main" id="{EF34EB0C-261B-46D2-916E-36A07923AADE}"/>
              </a:ext>
            </a:extLst>
          </p:cNvPr>
          <p:cNvSpPr>
            <a:spLocks noChangeAspect="1"/>
          </p:cNvSpPr>
          <p:nvPr/>
        </p:nvSpPr>
        <p:spPr>
          <a:xfrm>
            <a:off x="1082040" y="2072640"/>
            <a:ext cx="2651760" cy="2651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35E1343-2FFB-4804-BFE2-1331079728D8}"/>
              </a:ext>
            </a:extLst>
          </p:cNvPr>
          <p:cNvSpPr>
            <a:spLocks noChangeAspect="1"/>
          </p:cNvSpPr>
          <p:nvPr/>
        </p:nvSpPr>
        <p:spPr>
          <a:xfrm>
            <a:off x="762000" y="1752600"/>
            <a:ext cx="3352800" cy="3352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D716055-D73D-4A91-9EBA-536B1211886C}"/>
              </a:ext>
            </a:extLst>
          </p:cNvPr>
          <p:cNvSpPr>
            <a:spLocks noChangeAspect="1"/>
          </p:cNvSpPr>
          <p:nvPr/>
        </p:nvSpPr>
        <p:spPr>
          <a:xfrm>
            <a:off x="3429000" y="762000"/>
            <a:ext cx="2286000" cy="2286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381A0F8-8B31-4C9B-B030-77A823B70E82}"/>
              </a:ext>
            </a:extLst>
          </p:cNvPr>
          <p:cNvSpPr>
            <a:spLocks noChangeAspect="1"/>
          </p:cNvSpPr>
          <p:nvPr/>
        </p:nvSpPr>
        <p:spPr>
          <a:xfrm>
            <a:off x="3048000" y="4191000"/>
            <a:ext cx="2286000" cy="2286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A52258C-7C81-4D64-B8F7-336459A6390B}"/>
              </a:ext>
            </a:extLst>
          </p:cNvPr>
          <p:cNvSpPr/>
          <p:nvPr/>
        </p:nvSpPr>
        <p:spPr>
          <a:xfrm>
            <a:off x="2895600" y="4800600"/>
            <a:ext cx="457200" cy="457200"/>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08766855-0C3F-47FF-9A40-2FC2FF91FB97}"/>
              </a:ext>
            </a:extLst>
          </p:cNvPr>
          <p:cNvSpPr/>
          <p:nvPr/>
        </p:nvSpPr>
        <p:spPr>
          <a:xfrm>
            <a:off x="3733800" y="3962400"/>
            <a:ext cx="457200" cy="457200"/>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35BBB77E-9FAB-442F-A10F-2C7CFF34D2E0}"/>
              </a:ext>
            </a:extLst>
          </p:cNvPr>
          <p:cNvSpPr/>
          <p:nvPr/>
        </p:nvSpPr>
        <p:spPr>
          <a:xfrm>
            <a:off x="3810000" y="2743200"/>
            <a:ext cx="457200" cy="457200"/>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92141269-C8F4-4D82-97F0-B27D14794A96}"/>
              </a:ext>
            </a:extLst>
          </p:cNvPr>
          <p:cNvSpPr/>
          <p:nvPr/>
        </p:nvSpPr>
        <p:spPr>
          <a:xfrm>
            <a:off x="3276600" y="1905000"/>
            <a:ext cx="457200" cy="457200"/>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60540647-FF62-4E02-B60A-FA1124AF97D9}"/>
              </a:ext>
            </a:extLst>
          </p:cNvPr>
          <p:cNvSpPr/>
          <p:nvPr/>
        </p:nvSpPr>
        <p:spPr>
          <a:xfrm>
            <a:off x="685800" y="2438400"/>
            <a:ext cx="457200" cy="457200"/>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B1E0D7DC-E1F7-4086-8E01-FC8F5A7D044C}"/>
              </a:ext>
            </a:extLst>
          </p:cNvPr>
          <p:cNvSpPr/>
          <p:nvPr/>
        </p:nvSpPr>
        <p:spPr>
          <a:xfrm>
            <a:off x="1752600" y="1524000"/>
            <a:ext cx="457200" cy="457200"/>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11BC71AB-0FCE-4659-843A-348BE3777984}"/>
              </a:ext>
            </a:extLst>
          </p:cNvPr>
          <p:cNvSpPr/>
          <p:nvPr/>
        </p:nvSpPr>
        <p:spPr>
          <a:xfrm>
            <a:off x="685800" y="3886200"/>
            <a:ext cx="457200" cy="457200"/>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8419318A-44E1-450E-B10A-02F1859397EC}"/>
              </a:ext>
            </a:extLst>
          </p:cNvPr>
          <p:cNvSpPr/>
          <p:nvPr/>
        </p:nvSpPr>
        <p:spPr>
          <a:xfrm>
            <a:off x="1600200" y="4800600"/>
            <a:ext cx="457200" cy="457200"/>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E9CCCC68-30E2-4B73-94E8-92ECE697027A}"/>
              </a:ext>
            </a:extLst>
          </p:cNvPr>
          <p:cNvSpPr txBox="1"/>
          <p:nvPr/>
        </p:nvSpPr>
        <p:spPr>
          <a:xfrm>
            <a:off x="1524000" y="3048000"/>
            <a:ext cx="1676400" cy="1015663"/>
          </a:xfrm>
          <a:prstGeom prst="rect">
            <a:avLst/>
          </a:prstGeom>
          <a:noFill/>
        </p:spPr>
        <p:txBody>
          <a:bodyPr wrap="square" rtlCol="0">
            <a:spAutoFit/>
          </a:bodyPr>
          <a:lstStyle/>
          <a:p>
            <a:pPr algn="ctr"/>
            <a:r>
              <a:rPr lang="en-US" sz="6000" b="1" dirty="0">
                <a:solidFill>
                  <a:schemeClr val="accent4">
                    <a:lumMod val="10000"/>
                  </a:schemeClr>
                </a:solidFill>
                <a:latin typeface="Kalinga" panose="020B0502040204020203" pitchFamily="34" charset="0"/>
                <a:cs typeface="Kalinga" panose="020B0502040204020203" pitchFamily="34" charset="0"/>
              </a:rPr>
              <a:t>O</a:t>
            </a:r>
          </a:p>
        </p:txBody>
      </p:sp>
      <p:sp>
        <p:nvSpPr>
          <p:cNvPr id="28" name="TextBox 27">
            <a:extLst>
              <a:ext uri="{FF2B5EF4-FFF2-40B4-BE49-F238E27FC236}">
                <a16:creationId xmlns:a16="http://schemas.microsoft.com/office/drawing/2014/main" id="{339608FA-8CB1-4FDB-B25E-A1A13E2D7464}"/>
              </a:ext>
            </a:extLst>
          </p:cNvPr>
          <p:cNvSpPr txBox="1"/>
          <p:nvPr/>
        </p:nvSpPr>
        <p:spPr>
          <a:xfrm>
            <a:off x="3733800" y="1524000"/>
            <a:ext cx="1676400" cy="1015663"/>
          </a:xfrm>
          <a:prstGeom prst="rect">
            <a:avLst/>
          </a:prstGeom>
          <a:noFill/>
        </p:spPr>
        <p:txBody>
          <a:bodyPr wrap="square" rtlCol="0">
            <a:spAutoFit/>
          </a:bodyPr>
          <a:lstStyle/>
          <a:p>
            <a:pPr algn="ctr"/>
            <a:r>
              <a:rPr lang="en-US" sz="6000" b="1" dirty="0">
                <a:solidFill>
                  <a:schemeClr val="accent4">
                    <a:lumMod val="10000"/>
                  </a:schemeClr>
                </a:solidFill>
                <a:latin typeface="Kalinga" panose="020B0502040204020203" pitchFamily="34" charset="0"/>
                <a:cs typeface="Kalinga" panose="020B0502040204020203" pitchFamily="34" charset="0"/>
              </a:rPr>
              <a:t>H</a:t>
            </a:r>
          </a:p>
        </p:txBody>
      </p:sp>
      <p:sp>
        <p:nvSpPr>
          <p:cNvPr id="30" name="Oval 29">
            <a:extLst>
              <a:ext uri="{FF2B5EF4-FFF2-40B4-BE49-F238E27FC236}">
                <a16:creationId xmlns:a16="http://schemas.microsoft.com/office/drawing/2014/main" id="{835ECAB9-EA8D-49E5-A7C9-FFCB38F8B76B}"/>
              </a:ext>
            </a:extLst>
          </p:cNvPr>
          <p:cNvSpPr/>
          <p:nvPr/>
        </p:nvSpPr>
        <p:spPr>
          <a:xfrm>
            <a:off x="2590800" y="1905000"/>
            <a:ext cx="457200" cy="457200"/>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14AF2384-BD14-4795-96E3-DDC535060FAF}"/>
              </a:ext>
            </a:extLst>
          </p:cNvPr>
          <p:cNvSpPr/>
          <p:nvPr/>
        </p:nvSpPr>
        <p:spPr>
          <a:xfrm>
            <a:off x="1371600" y="4114800"/>
            <a:ext cx="457200" cy="457200"/>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5D45A7DC-9BE7-44D4-9621-6BB7A48B9526}"/>
              </a:ext>
            </a:extLst>
          </p:cNvPr>
          <p:cNvSpPr txBox="1"/>
          <p:nvPr/>
        </p:nvSpPr>
        <p:spPr>
          <a:xfrm>
            <a:off x="1143000" y="1295400"/>
            <a:ext cx="1676400" cy="1015663"/>
          </a:xfrm>
          <a:prstGeom prst="rect">
            <a:avLst/>
          </a:prstGeom>
          <a:noFill/>
        </p:spPr>
        <p:txBody>
          <a:bodyPr wrap="square" rtlCol="0">
            <a:spAutoFit/>
          </a:bodyPr>
          <a:lstStyle/>
          <a:p>
            <a:pPr algn="ctr"/>
            <a:r>
              <a:rPr lang="en-US" sz="6000" b="1" dirty="0">
                <a:solidFill>
                  <a:schemeClr val="accent4">
                    <a:lumMod val="10000"/>
                  </a:schemeClr>
                </a:solidFill>
                <a:latin typeface="Kalinga" panose="020B0502040204020203" pitchFamily="34" charset="0"/>
                <a:cs typeface="Kalinga" panose="020B0502040204020203" pitchFamily="34" charset="0"/>
              </a:rPr>
              <a:t>-</a:t>
            </a:r>
          </a:p>
        </p:txBody>
      </p:sp>
      <p:sp>
        <p:nvSpPr>
          <p:cNvPr id="33" name="TextBox 32">
            <a:extLst>
              <a:ext uri="{FF2B5EF4-FFF2-40B4-BE49-F238E27FC236}">
                <a16:creationId xmlns:a16="http://schemas.microsoft.com/office/drawing/2014/main" id="{A3A48E8E-4AFA-4815-9EB7-85717992F122}"/>
              </a:ext>
            </a:extLst>
          </p:cNvPr>
          <p:cNvSpPr txBox="1"/>
          <p:nvPr/>
        </p:nvSpPr>
        <p:spPr>
          <a:xfrm>
            <a:off x="76200" y="2209800"/>
            <a:ext cx="1676400" cy="1015663"/>
          </a:xfrm>
          <a:prstGeom prst="rect">
            <a:avLst/>
          </a:prstGeom>
          <a:noFill/>
        </p:spPr>
        <p:txBody>
          <a:bodyPr wrap="square" rtlCol="0">
            <a:spAutoFit/>
          </a:bodyPr>
          <a:lstStyle/>
          <a:p>
            <a:pPr algn="ctr"/>
            <a:r>
              <a:rPr lang="en-US" sz="6000" b="1" dirty="0">
                <a:solidFill>
                  <a:schemeClr val="accent4">
                    <a:lumMod val="10000"/>
                  </a:schemeClr>
                </a:solidFill>
                <a:latin typeface="Kalinga" panose="020B0502040204020203" pitchFamily="34" charset="0"/>
                <a:cs typeface="Kalinga" panose="020B0502040204020203" pitchFamily="34" charset="0"/>
              </a:rPr>
              <a:t>-</a:t>
            </a:r>
          </a:p>
        </p:txBody>
      </p:sp>
      <p:sp>
        <p:nvSpPr>
          <p:cNvPr id="34" name="TextBox 33">
            <a:extLst>
              <a:ext uri="{FF2B5EF4-FFF2-40B4-BE49-F238E27FC236}">
                <a16:creationId xmlns:a16="http://schemas.microsoft.com/office/drawing/2014/main" id="{33F93FE4-9DDB-4653-9E03-44E17EB4064E}"/>
              </a:ext>
            </a:extLst>
          </p:cNvPr>
          <p:cNvSpPr txBox="1"/>
          <p:nvPr/>
        </p:nvSpPr>
        <p:spPr>
          <a:xfrm>
            <a:off x="76200" y="3657600"/>
            <a:ext cx="1676400" cy="1015663"/>
          </a:xfrm>
          <a:prstGeom prst="rect">
            <a:avLst/>
          </a:prstGeom>
          <a:noFill/>
        </p:spPr>
        <p:txBody>
          <a:bodyPr wrap="square" rtlCol="0">
            <a:spAutoFit/>
          </a:bodyPr>
          <a:lstStyle/>
          <a:p>
            <a:pPr algn="ctr"/>
            <a:r>
              <a:rPr lang="en-US" sz="6000" b="1" dirty="0">
                <a:solidFill>
                  <a:schemeClr val="accent4">
                    <a:lumMod val="10000"/>
                  </a:schemeClr>
                </a:solidFill>
                <a:latin typeface="Kalinga" panose="020B0502040204020203" pitchFamily="34" charset="0"/>
                <a:cs typeface="Kalinga" panose="020B0502040204020203" pitchFamily="34" charset="0"/>
              </a:rPr>
              <a:t>-</a:t>
            </a:r>
          </a:p>
        </p:txBody>
      </p:sp>
      <p:sp>
        <p:nvSpPr>
          <p:cNvPr id="35" name="TextBox 34">
            <a:extLst>
              <a:ext uri="{FF2B5EF4-FFF2-40B4-BE49-F238E27FC236}">
                <a16:creationId xmlns:a16="http://schemas.microsoft.com/office/drawing/2014/main" id="{0D702F72-960B-4029-9A79-4317E2067F3A}"/>
              </a:ext>
            </a:extLst>
          </p:cNvPr>
          <p:cNvSpPr txBox="1"/>
          <p:nvPr/>
        </p:nvSpPr>
        <p:spPr>
          <a:xfrm>
            <a:off x="762000" y="3886200"/>
            <a:ext cx="1676400" cy="1015663"/>
          </a:xfrm>
          <a:prstGeom prst="rect">
            <a:avLst/>
          </a:prstGeom>
          <a:noFill/>
        </p:spPr>
        <p:txBody>
          <a:bodyPr wrap="square" rtlCol="0">
            <a:spAutoFit/>
          </a:bodyPr>
          <a:lstStyle/>
          <a:p>
            <a:pPr algn="ctr"/>
            <a:r>
              <a:rPr lang="en-US" sz="6000" b="1" dirty="0">
                <a:solidFill>
                  <a:schemeClr val="accent4">
                    <a:lumMod val="10000"/>
                  </a:schemeClr>
                </a:solidFill>
                <a:latin typeface="Kalinga" panose="020B0502040204020203" pitchFamily="34" charset="0"/>
                <a:cs typeface="Kalinga" panose="020B0502040204020203" pitchFamily="34" charset="0"/>
              </a:rPr>
              <a:t>-</a:t>
            </a:r>
          </a:p>
        </p:txBody>
      </p:sp>
      <p:sp>
        <p:nvSpPr>
          <p:cNvPr id="36" name="TextBox 35">
            <a:extLst>
              <a:ext uri="{FF2B5EF4-FFF2-40B4-BE49-F238E27FC236}">
                <a16:creationId xmlns:a16="http://schemas.microsoft.com/office/drawing/2014/main" id="{7BDDFE59-1C80-4655-82BE-C5B23A929877}"/>
              </a:ext>
            </a:extLst>
          </p:cNvPr>
          <p:cNvSpPr txBox="1"/>
          <p:nvPr/>
        </p:nvSpPr>
        <p:spPr>
          <a:xfrm>
            <a:off x="990600" y="4572000"/>
            <a:ext cx="1676400" cy="1015663"/>
          </a:xfrm>
          <a:prstGeom prst="rect">
            <a:avLst/>
          </a:prstGeom>
          <a:noFill/>
        </p:spPr>
        <p:txBody>
          <a:bodyPr wrap="square" rtlCol="0">
            <a:spAutoFit/>
          </a:bodyPr>
          <a:lstStyle/>
          <a:p>
            <a:pPr algn="ctr"/>
            <a:r>
              <a:rPr lang="en-US" sz="6000" b="1" dirty="0">
                <a:solidFill>
                  <a:schemeClr val="accent4">
                    <a:lumMod val="10000"/>
                  </a:schemeClr>
                </a:solidFill>
                <a:latin typeface="Kalinga" panose="020B0502040204020203" pitchFamily="34" charset="0"/>
                <a:cs typeface="Kalinga" panose="020B0502040204020203" pitchFamily="34" charset="0"/>
              </a:rPr>
              <a:t>-</a:t>
            </a:r>
          </a:p>
        </p:txBody>
      </p:sp>
      <p:sp>
        <p:nvSpPr>
          <p:cNvPr id="37" name="TextBox 36">
            <a:extLst>
              <a:ext uri="{FF2B5EF4-FFF2-40B4-BE49-F238E27FC236}">
                <a16:creationId xmlns:a16="http://schemas.microsoft.com/office/drawing/2014/main" id="{D52CC992-14D3-4E2A-9257-AD361EFE7B31}"/>
              </a:ext>
            </a:extLst>
          </p:cNvPr>
          <p:cNvSpPr txBox="1"/>
          <p:nvPr/>
        </p:nvSpPr>
        <p:spPr>
          <a:xfrm>
            <a:off x="2286000" y="4572000"/>
            <a:ext cx="1676400" cy="1015663"/>
          </a:xfrm>
          <a:prstGeom prst="rect">
            <a:avLst/>
          </a:prstGeom>
          <a:noFill/>
        </p:spPr>
        <p:txBody>
          <a:bodyPr wrap="square" rtlCol="0">
            <a:spAutoFit/>
          </a:bodyPr>
          <a:lstStyle/>
          <a:p>
            <a:pPr algn="ctr"/>
            <a:r>
              <a:rPr lang="en-US" sz="6000" b="1" dirty="0">
                <a:solidFill>
                  <a:schemeClr val="accent4">
                    <a:lumMod val="10000"/>
                  </a:schemeClr>
                </a:solidFill>
                <a:latin typeface="Kalinga" panose="020B0502040204020203" pitchFamily="34" charset="0"/>
                <a:cs typeface="Kalinga" panose="020B0502040204020203" pitchFamily="34" charset="0"/>
              </a:rPr>
              <a:t>-</a:t>
            </a:r>
          </a:p>
        </p:txBody>
      </p:sp>
      <p:sp>
        <p:nvSpPr>
          <p:cNvPr id="38" name="TextBox 37">
            <a:extLst>
              <a:ext uri="{FF2B5EF4-FFF2-40B4-BE49-F238E27FC236}">
                <a16:creationId xmlns:a16="http://schemas.microsoft.com/office/drawing/2014/main" id="{F59F1E24-47E7-4865-B791-D745D35C3C7B}"/>
              </a:ext>
            </a:extLst>
          </p:cNvPr>
          <p:cNvSpPr txBox="1"/>
          <p:nvPr/>
        </p:nvSpPr>
        <p:spPr>
          <a:xfrm>
            <a:off x="3124200" y="3733800"/>
            <a:ext cx="1676400" cy="1015663"/>
          </a:xfrm>
          <a:prstGeom prst="rect">
            <a:avLst/>
          </a:prstGeom>
          <a:noFill/>
        </p:spPr>
        <p:txBody>
          <a:bodyPr wrap="square" rtlCol="0">
            <a:spAutoFit/>
          </a:bodyPr>
          <a:lstStyle/>
          <a:p>
            <a:pPr algn="ctr"/>
            <a:r>
              <a:rPr lang="en-US" sz="6000" b="1" dirty="0">
                <a:solidFill>
                  <a:schemeClr val="accent4">
                    <a:lumMod val="10000"/>
                  </a:schemeClr>
                </a:solidFill>
                <a:latin typeface="Kalinga" panose="020B0502040204020203" pitchFamily="34" charset="0"/>
                <a:cs typeface="Kalinga" panose="020B0502040204020203" pitchFamily="34" charset="0"/>
              </a:rPr>
              <a:t>-</a:t>
            </a:r>
          </a:p>
        </p:txBody>
      </p:sp>
      <p:sp>
        <p:nvSpPr>
          <p:cNvPr id="39" name="TextBox 38">
            <a:extLst>
              <a:ext uri="{FF2B5EF4-FFF2-40B4-BE49-F238E27FC236}">
                <a16:creationId xmlns:a16="http://schemas.microsoft.com/office/drawing/2014/main" id="{60FC1CB6-E716-4FD7-8EE8-20BE847D988C}"/>
              </a:ext>
            </a:extLst>
          </p:cNvPr>
          <p:cNvSpPr txBox="1"/>
          <p:nvPr/>
        </p:nvSpPr>
        <p:spPr>
          <a:xfrm>
            <a:off x="3200400" y="2514600"/>
            <a:ext cx="1676400" cy="1015663"/>
          </a:xfrm>
          <a:prstGeom prst="rect">
            <a:avLst/>
          </a:prstGeom>
          <a:noFill/>
        </p:spPr>
        <p:txBody>
          <a:bodyPr wrap="square" rtlCol="0">
            <a:spAutoFit/>
          </a:bodyPr>
          <a:lstStyle/>
          <a:p>
            <a:pPr algn="ctr"/>
            <a:r>
              <a:rPr lang="en-US" sz="6000" b="1" dirty="0">
                <a:solidFill>
                  <a:schemeClr val="accent4">
                    <a:lumMod val="10000"/>
                  </a:schemeClr>
                </a:solidFill>
                <a:latin typeface="Kalinga" panose="020B0502040204020203" pitchFamily="34" charset="0"/>
                <a:cs typeface="Kalinga" panose="020B0502040204020203" pitchFamily="34" charset="0"/>
              </a:rPr>
              <a:t>-</a:t>
            </a:r>
          </a:p>
        </p:txBody>
      </p:sp>
      <p:sp>
        <p:nvSpPr>
          <p:cNvPr id="40" name="TextBox 39">
            <a:extLst>
              <a:ext uri="{FF2B5EF4-FFF2-40B4-BE49-F238E27FC236}">
                <a16:creationId xmlns:a16="http://schemas.microsoft.com/office/drawing/2014/main" id="{878E234A-A06C-45A8-9C54-556347600D90}"/>
              </a:ext>
            </a:extLst>
          </p:cNvPr>
          <p:cNvSpPr txBox="1"/>
          <p:nvPr/>
        </p:nvSpPr>
        <p:spPr>
          <a:xfrm>
            <a:off x="1981200" y="1676400"/>
            <a:ext cx="1676400" cy="1015663"/>
          </a:xfrm>
          <a:prstGeom prst="rect">
            <a:avLst/>
          </a:prstGeom>
          <a:noFill/>
        </p:spPr>
        <p:txBody>
          <a:bodyPr wrap="square" rtlCol="0">
            <a:spAutoFit/>
          </a:bodyPr>
          <a:lstStyle/>
          <a:p>
            <a:pPr algn="ctr"/>
            <a:r>
              <a:rPr lang="en-US" sz="6000" b="1" dirty="0">
                <a:solidFill>
                  <a:schemeClr val="accent4">
                    <a:lumMod val="10000"/>
                  </a:schemeClr>
                </a:solidFill>
                <a:latin typeface="Kalinga" panose="020B0502040204020203" pitchFamily="34" charset="0"/>
                <a:cs typeface="Kalinga" panose="020B0502040204020203" pitchFamily="34" charset="0"/>
              </a:rPr>
              <a:t>-</a:t>
            </a:r>
          </a:p>
        </p:txBody>
      </p:sp>
      <p:sp>
        <p:nvSpPr>
          <p:cNvPr id="41" name="TextBox 40">
            <a:extLst>
              <a:ext uri="{FF2B5EF4-FFF2-40B4-BE49-F238E27FC236}">
                <a16:creationId xmlns:a16="http://schemas.microsoft.com/office/drawing/2014/main" id="{47473D66-9342-4493-BB49-1065B84D2C06}"/>
              </a:ext>
            </a:extLst>
          </p:cNvPr>
          <p:cNvSpPr txBox="1"/>
          <p:nvPr/>
        </p:nvSpPr>
        <p:spPr>
          <a:xfrm>
            <a:off x="2667000" y="1676400"/>
            <a:ext cx="1676400" cy="1015663"/>
          </a:xfrm>
          <a:prstGeom prst="rect">
            <a:avLst/>
          </a:prstGeom>
          <a:noFill/>
        </p:spPr>
        <p:txBody>
          <a:bodyPr wrap="square" rtlCol="0">
            <a:spAutoFit/>
          </a:bodyPr>
          <a:lstStyle/>
          <a:p>
            <a:pPr algn="ctr"/>
            <a:r>
              <a:rPr lang="en-US" sz="6000" b="1" dirty="0">
                <a:solidFill>
                  <a:schemeClr val="accent4">
                    <a:lumMod val="10000"/>
                  </a:schemeClr>
                </a:solidFill>
                <a:latin typeface="Kalinga" panose="020B0502040204020203" pitchFamily="34" charset="0"/>
                <a:cs typeface="Kalinga" panose="020B0502040204020203" pitchFamily="34" charset="0"/>
              </a:rPr>
              <a:t>-</a:t>
            </a:r>
          </a:p>
        </p:txBody>
      </p:sp>
      <p:sp>
        <p:nvSpPr>
          <p:cNvPr id="44" name="TextBox 43">
            <a:extLst>
              <a:ext uri="{FF2B5EF4-FFF2-40B4-BE49-F238E27FC236}">
                <a16:creationId xmlns:a16="http://schemas.microsoft.com/office/drawing/2014/main" id="{9368587D-6AB8-4EB9-A470-7F9E392F958F}"/>
              </a:ext>
            </a:extLst>
          </p:cNvPr>
          <p:cNvSpPr txBox="1"/>
          <p:nvPr/>
        </p:nvSpPr>
        <p:spPr>
          <a:xfrm>
            <a:off x="-533400" y="2819400"/>
            <a:ext cx="1676400" cy="1323439"/>
          </a:xfrm>
          <a:prstGeom prst="rect">
            <a:avLst/>
          </a:prstGeom>
          <a:noFill/>
        </p:spPr>
        <p:txBody>
          <a:bodyPr wrap="square" rtlCol="0">
            <a:spAutoFit/>
          </a:bodyPr>
          <a:lstStyle/>
          <a:p>
            <a:pPr algn="ctr"/>
            <a:r>
              <a:rPr lang="en-US" sz="8000" b="1" dirty="0">
                <a:solidFill>
                  <a:srgbClr val="FFC000"/>
                </a:solidFill>
                <a:latin typeface="Kalinga" panose="020B0502040204020203" pitchFamily="34" charset="0"/>
                <a:cs typeface="Kalinga" panose="020B0502040204020203" pitchFamily="34" charset="0"/>
              </a:rPr>
              <a:t>-</a:t>
            </a:r>
          </a:p>
        </p:txBody>
      </p:sp>
      <p:sp>
        <p:nvSpPr>
          <p:cNvPr id="45" name="TextBox 44">
            <a:extLst>
              <a:ext uri="{FF2B5EF4-FFF2-40B4-BE49-F238E27FC236}">
                <a16:creationId xmlns:a16="http://schemas.microsoft.com/office/drawing/2014/main" id="{74A05737-7847-43FD-B063-1E9A5B69FC33}"/>
              </a:ext>
            </a:extLst>
          </p:cNvPr>
          <p:cNvSpPr txBox="1"/>
          <p:nvPr/>
        </p:nvSpPr>
        <p:spPr>
          <a:xfrm>
            <a:off x="4495800" y="2819400"/>
            <a:ext cx="1676400" cy="1323439"/>
          </a:xfrm>
          <a:prstGeom prst="rect">
            <a:avLst/>
          </a:prstGeom>
          <a:noFill/>
        </p:spPr>
        <p:txBody>
          <a:bodyPr wrap="square" rtlCol="0">
            <a:spAutoFit/>
          </a:bodyPr>
          <a:lstStyle/>
          <a:p>
            <a:pPr algn="ctr"/>
            <a:r>
              <a:rPr lang="en-US" sz="8000" b="1" dirty="0">
                <a:solidFill>
                  <a:srgbClr val="FFC000"/>
                </a:solidFill>
                <a:latin typeface="Kalinga" panose="020B0502040204020203" pitchFamily="34" charset="0"/>
                <a:cs typeface="Kalinga" panose="020B0502040204020203" pitchFamily="34" charset="0"/>
              </a:rPr>
              <a:t>+</a:t>
            </a:r>
          </a:p>
        </p:txBody>
      </p:sp>
    </p:spTree>
    <p:extLst>
      <p:ext uri="{BB962C8B-B14F-4D97-AF65-F5344CB8AC3E}">
        <p14:creationId xmlns:p14="http://schemas.microsoft.com/office/powerpoint/2010/main" val="2152359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E66EC4-2AA4-4D4E-8008-0A95F09CC7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11793">
            <a:off x="5757986" y="3960172"/>
            <a:ext cx="564081" cy="452007"/>
          </a:xfrm>
          <a:prstGeom prst="rect">
            <a:avLst/>
          </a:prstGeom>
        </p:spPr>
      </p:pic>
      <p:pic>
        <p:nvPicPr>
          <p:cNvPr id="6" name="Picture 5">
            <a:extLst>
              <a:ext uri="{FF2B5EF4-FFF2-40B4-BE49-F238E27FC236}">
                <a16:creationId xmlns:a16="http://schemas.microsoft.com/office/drawing/2014/main" id="{34EB475A-4501-4D4C-874A-5B1CB36D49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4638">
            <a:off x="5600754" y="1899036"/>
            <a:ext cx="564081" cy="452007"/>
          </a:xfrm>
          <a:prstGeom prst="rect">
            <a:avLst/>
          </a:prstGeom>
        </p:spPr>
      </p:pic>
      <p:pic>
        <p:nvPicPr>
          <p:cNvPr id="7" name="Picture 6">
            <a:extLst>
              <a:ext uri="{FF2B5EF4-FFF2-40B4-BE49-F238E27FC236}">
                <a16:creationId xmlns:a16="http://schemas.microsoft.com/office/drawing/2014/main" id="{3BBCBCF2-1A42-4AB0-A6A1-9C765F0F2B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232824">
            <a:off x="8140015" y="2801135"/>
            <a:ext cx="564081" cy="452007"/>
          </a:xfrm>
          <a:prstGeom prst="rect">
            <a:avLst/>
          </a:prstGeom>
        </p:spPr>
      </p:pic>
      <p:pic>
        <p:nvPicPr>
          <p:cNvPr id="8" name="Picture 7">
            <a:extLst>
              <a:ext uri="{FF2B5EF4-FFF2-40B4-BE49-F238E27FC236}">
                <a16:creationId xmlns:a16="http://schemas.microsoft.com/office/drawing/2014/main" id="{24962754-CA28-4988-B1C5-FE8723F78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27863">
            <a:off x="6622972" y="1775708"/>
            <a:ext cx="564081" cy="452007"/>
          </a:xfrm>
          <a:prstGeom prst="rect">
            <a:avLst/>
          </a:prstGeom>
        </p:spPr>
      </p:pic>
      <p:pic>
        <p:nvPicPr>
          <p:cNvPr id="9" name="Picture 8">
            <a:extLst>
              <a:ext uri="{FF2B5EF4-FFF2-40B4-BE49-F238E27FC236}">
                <a16:creationId xmlns:a16="http://schemas.microsoft.com/office/drawing/2014/main" id="{A64FFCFC-938F-4B39-8E4A-7C4912B09F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178322">
            <a:off x="4954811" y="3256442"/>
            <a:ext cx="564081" cy="452007"/>
          </a:xfrm>
          <a:prstGeom prst="rect">
            <a:avLst/>
          </a:prstGeom>
        </p:spPr>
      </p:pic>
      <p:pic>
        <p:nvPicPr>
          <p:cNvPr id="10" name="Picture 9">
            <a:extLst>
              <a:ext uri="{FF2B5EF4-FFF2-40B4-BE49-F238E27FC236}">
                <a16:creationId xmlns:a16="http://schemas.microsoft.com/office/drawing/2014/main" id="{1797AE5D-07D3-49A2-BC2B-56A04E5AB8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362351">
            <a:off x="5934045" y="2829073"/>
            <a:ext cx="564081" cy="452007"/>
          </a:xfrm>
          <a:prstGeom prst="rect">
            <a:avLst/>
          </a:prstGeom>
        </p:spPr>
      </p:pic>
      <p:pic>
        <p:nvPicPr>
          <p:cNvPr id="11" name="Picture 10">
            <a:extLst>
              <a:ext uri="{FF2B5EF4-FFF2-40B4-BE49-F238E27FC236}">
                <a16:creationId xmlns:a16="http://schemas.microsoft.com/office/drawing/2014/main" id="{073647BE-D085-49F3-935F-AFA84EC6FF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76806">
            <a:off x="7100669" y="3599222"/>
            <a:ext cx="564081" cy="452007"/>
          </a:xfrm>
          <a:prstGeom prst="rect">
            <a:avLst/>
          </a:prstGeom>
        </p:spPr>
      </p:pic>
      <p:pic>
        <p:nvPicPr>
          <p:cNvPr id="12" name="Picture 11">
            <a:extLst>
              <a:ext uri="{FF2B5EF4-FFF2-40B4-BE49-F238E27FC236}">
                <a16:creationId xmlns:a16="http://schemas.microsoft.com/office/drawing/2014/main" id="{B56BDE72-D161-4572-971B-B4CC75A3B2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11793">
            <a:off x="7129587" y="2664771"/>
            <a:ext cx="564081" cy="452007"/>
          </a:xfrm>
          <a:prstGeom prst="rect">
            <a:avLst/>
          </a:prstGeom>
        </p:spPr>
      </p:pic>
      <p:cxnSp>
        <p:nvCxnSpPr>
          <p:cNvPr id="13" name="Straight Connector 12">
            <a:extLst>
              <a:ext uri="{FF2B5EF4-FFF2-40B4-BE49-F238E27FC236}">
                <a16:creationId xmlns:a16="http://schemas.microsoft.com/office/drawing/2014/main" id="{1A324555-DD23-4A35-A0B3-E75D2D741A45}"/>
              </a:ext>
            </a:extLst>
          </p:cNvPr>
          <p:cNvCxnSpPr>
            <a:cxnSpLocks/>
          </p:cNvCxnSpPr>
          <p:nvPr/>
        </p:nvCxnSpPr>
        <p:spPr>
          <a:xfrm flipV="1">
            <a:off x="5334000" y="3124200"/>
            <a:ext cx="609600" cy="152400"/>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1A1CE74-1389-437C-86F7-328EC159847C}"/>
              </a:ext>
            </a:extLst>
          </p:cNvPr>
          <p:cNvCxnSpPr>
            <a:cxnSpLocks/>
          </p:cNvCxnSpPr>
          <p:nvPr/>
        </p:nvCxnSpPr>
        <p:spPr>
          <a:xfrm>
            <a:off x="6172200" y="2133600"/>
            <a:ext cx="457200" cy="0"/>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A9CF02A-0B7E-4F7C-9B30-07A0E414C078}"/>
              </a:ext>
            </a:extLst>
          </p:cNvPr>
          <p:cNvCxnSpPr>
            <a:cxnSpLocks/>
          </p:cNvCxnSpPr>
          <p:nvPr/>
        </p:nvCxnSpPr>
        <p:spPr>
          <a:xfrm>
            <a:off x="7315200" y="3124200"/>
            <a:ext cx="118530" cy="489126"/>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219A62B4-1748-4DBC-AB87-E429AB8170AD}"/>
              </a:ext>
            </a:extLst>
          </p:cNvPr>
          <p:cNvSpPr>
            <a:spLocks noGrp="1"/>
          </p:cNvSpPr>
          <p:nvPr>
            <p:ph type="title"/>
          </p:nvPr>
        </p:nvSpPr>
        <p:spPr>
          <a:xfrm>
            <a:off x="457200" y="274638"/>
            <a:ext cx="8229600" cy="1143000"/>
          </a:xfrm>
        </p:spPr>
        <p:txBody>
          <a:bodyPr/>
          <a:lstStyle/>
          <a:p>
            <a:pPr algn="l"/>
            <a:r>
              <a:rPr lang="en-US" sz="2800" b="1" dirty="0"/>
              <a:t>Because H</a:t>
            </a:r>
            <a:r>
              <a:rPr lang="en-US" sz="2800" b="1" baseline="-25000" dirty="0"/>
              <a:t>2</a:t>
            </a:r>
            <a:r>
              <a:rPr lang="en-US" sz="2800" b="1" dirty="0"/>
              <a:t>O molecules are polar, they are attracted to each other and form weak </a:t>
            </a:r>
            <a:r>
              <a:rPr lang="en-US" sz="2800" b="1" dirty="0">
                <a:solidFill>
                  <a:schemeClr val="tx2"/>
                </a:solidFill>
              </a:rPr>
              <a:t>“hydrogen bonds*”</a:t>
            </a:r>
          </a:p>
        </p:txBody>
      </p:sp>
      <p:cxnSp>
        <p:nvCxnSpPr>
          <p:cNvPr id="20" name="Straight Connector 19">
            <a:extLst>
              <a:ext uri="{FF2B5EF4-FFF2-40B4-BE49-F238E27FC236}">
                <a16:creationId xmlns:a16="http://schemas.microsoft.com/office/drawing/2014/main" id="{17D0301F-5B65-41DC-A3C3-4A968D8424C2}"/>
              </a:ext>
            </a:extLst>
          </p:cNvPr>
          <p:cNvCxnSpPr>
            <a:cxnSpLocks/>
            <a:stCxn id="9" idx="0"/>
          </p:cNvCxnSpPr>
          <p:nvPr/>
        </p:nvCxnSpPr>
        <p:spPr>
          <a:xfrm>
            <a:off x="5392978" y="3645854"/>
            <a:ext cx="516752" cy="424672"/>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9960023-3C6B-4BDE-BC85-A79D7EDC4099}"/>
              </a:ext>
            </a:extLst>
          </p:cNvPr>
          <p:cNvCxnSpPr>
            <a:cxnSpLocks/>
          </p:cNvCxnSpPr>
          <p:nvPr/>
        </p:nvCxnSpPr>
        <p:spPr>
          <a:xfrm>
            <a:off x="8153400" y="2133600"/>
            <a:ext cx="171099" cy="690912"/>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D375B36-9635-4DE6-BE75-ADDEEF1D4A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76806">
            <a:off x="6795869" y="4742222"/>
            <a:ext cx="564081" cy="452007"/>
          </a:xfrm>
          <a:prstGeom prst="rect">
            <a:avLst/>
          </a:prstGeom>
        </p:spPr>
      </p:pic>
      <p:pic>
        <p:nvPicPr>
          <p:cNvPr id="24" name="Picture 23">
            <a:extLst>
              <a:ext uri="{FF2B5EF4-FFF2-40B4-BE49-F238E27FC236}">
                <a16:creationId xmlns:a16="http://schemas.microsoft.com/office/drawing/2014/main" id="{F9D8B343-A036-4E2A-BF85-E5081803DA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76806">
            <a:off x="7710268" y="1770422"/>
            <a:ext cx="564081" cy="452007"/>
          </a:xfrm>
          <a:prstGeom prst="rect">
            <a:avLst/>
          </a:prstGeom>
        </p:spPr>
      </p:pic>
      <p:pic>
        <p:nvPicPr>
          <p:cNvPr id="25" name="Picture 24">
            <a:extLst>
              <a:ext uri="{FF2B5EF4-FFF2-40B4-BE49-F238E27FC236}">
                <a16:creationId xmlns:a16="http://schemas.microsoft.com/office/drawing/2014/main" id="{992E1EE9-D54D-4320-A625-FBFA620482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912717">
            <a:off x="157233" y="2895561"/>
            <a:ext cx="1653584" cy="1325043"/>
          </a:xfrm>
          <a:prstGeom prst="rect">
            <a:avLst/>
          </a:prstGeom>
        </p:spPr>
      </p:pic>
      <p:pic>
        <p:nvPicPr>
          <p:cNvPr id="26" name="Picture 25">
            <a:extLst>
              <a:ext uri="{FF2B5EF4-FFF2-40B4-BE49-F238E27FC236}">
                <a16:creationId xmlns:a16="http://schemas.microsoft.com/office/drawing/2014/main" id="{6CD3FBA7-0893-46A0-AD4B-BB579705D4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709563">
            <a:off x="2784442" y="2643045"/>
            <a:ext cx="1653584" cy="1325043"/>
          </a:xfrm>
          <a:prstGeom prst="rect">
            <a:avLst/>
          </a:prstGeom>
        </p:spPr>
      </p:pic>
      <p:cxnSp>
        <p:nvCxnSpPr>
          <p:cNvPr id="29" name="Straight Connector 28">
            <a:extLst>
              <a:ext uri="{FF2B5EF4-FFF2-40B4-BE49-F238E27FC236}">
                <a16:creationId xmlns:a16="http://schemas.microsoft.com/office/drawing/2014/main" id="{6DEB7DCF-2D8E-48CB-80C7-9EA44652139B}"/>
              </a:ext>
            </a:extLst>
          </p:cNvPr>
          <p:cNvCxnSpPr>
            <a:cxnSpLocks/>
          </p:cNvCxnSpPr>
          <p:nvPr/>
        </p:nvCxnSpPr>
        <p:spPr>
          <a:xfrm>
            <a:off x="1752600" y="3429000"/>
            <a:ext cx="1219200" cy="0"/>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9B36A66E-152F-4CB9-B8A0-C27B0A03056A}"/>
              </a:ext>
            </a:extLst>
          </p:cNvPr>
          <p:cNvSpPr txBox="1"/>
          <p:nvPr/>
        </p:nvSpPr>
        <p:spPr>
          <a:xfrm>
            <a:off x="1524000" y="2809056"/>
            <a:ext cx="1676400" cy="584775"/>
          </a:xfrm>
          <a:prstGeom prst="rect">
            <a:avLst/>
          </a:prstGeom>
          <a:noFill/>
        </p:spPr>
        <p:txBody>
          <a:bodyPr wrap="square" rtlCol="0">
            <a:spAutoFit/>
          </a:bodyPr>
          <a:lstStyle/>
          <a:p>
            <a:pPr algn="ctr"/>
            <a:r>
              <a:rPr lang="en-US" sz="1600" b="1" dirty="0">
                <a:latin typeface="Kalinga" panose="020B0502040204020203" pitchFamily="34" charset="0"/>
                <a:cs typeface="Kalinga" panose="020B0502040204020203" pitchFamily="34" charset="0"/>
              </a:rPr>
              <a:t>HYDROGEN BOND</a:t>
            </a:r>
          </a:p>
        </p:txBody>
      </p:sp>
      <p:sp>
        <p:nvSpPr>
          <p:cNvPr id="32" name="TextBox 31">
            <a:extLst>
              <a:ext uri="{FF2B5EF4-FFF2-40B4-BE49-F238E27FC236}">
                <a16:creationId xmlns:a16="http://schemas.microsoft.com/office/drawing/2014/main" id="{ACABA578-0347-4300-B7AE-BA5213783455}"/>
              </a:ext>
            </a:extLst>
          </p:cNvPr>
          <p:cNvSpPr txBox="1"/>
          <p:nvPr/>
        </p:nvSpPr>
        <p:spPr>
          <a:xfrm>
            <a:off x="2590800" y="2819400"/>
            <a:ext cx="1676400" cy="1015663"/>
          </a:xfrm>
          <a:prstGeom prst="rect">
            <a:avLst/>
          </a:prstGeom>
          <a:noFill/>
        </p:spPr>
        <p:txBody>
          <a:bodyPr wrap="square" rtlCol="0">
            <a:spAutoFit/>
          </a:bodyPr>
          <a:lstStyle/>
          <a:p>
            <a:pPr algn="ctr"/>
            <a:r>
              <a:rPr lang="en-US" sz="6000" b="1" dirty="0">
                <a:solidFill>
                  <a:schemeClr val="accent4">
                    <a:lumMod val="10000"/>
                  </a:schemeClr>
                </a:solidFill>
                <a:latin typeface="Kalinga" panose="020B0502040204020203" pitchFamily="34" charset="0"/>
                <a:cs typeface="Kalinga" panose="020B0502040204020203" pitchFamily="34" charset="0"/>
              </a:rPr>
              <a:t>-</a:t>
            </a:r>
          </a:p>
        </p:txBody>
      </p:sp>
      <p:sp>
        <p:nvSpPr>
          <p:cNvPr id="33" name="TextBox 32">
            <a:extLst>
              <a:ext uri="{FF2B5EF4-FFF2-40B4-BE49-F238E27FC236}">
                <a16:creationId xmlns:a16="http://schemas.microsoft.com/office/drawing/2014/main" id="{7C14401D-528A-4BF8-A6A2-83F609BE5514}"/>
              </a:ext>
            </a:extLst>
          </p:cNvPr>
          <p:cNvSpPr txBox="1"/>
          <p:nvPr/>
        </p:nvSpPr>
        <p:spPr>
          <a:xfrm>
            <a:off x="685800" y="2971800"/>
            <a:ext cx="1676400" cy="1015663"/>
          </a:xfrm>
          <a:prstGeom prst="rect">
            <a:avLst/>
          </a:prstGeom>
          <a:noFill/>
        </p:spPr>
        <p:txBody>
          <a:bodyPr wrap="square" rtlCol="0">
            <a:spAutoFit/>
          </a:bodyPr>
          <a:lstStyle/>
          <a:p>
            <a:pPr algn="ctr"/>
            <a:r>
              <a:rPr lang="en-US" sz="6000" b="1" dirty="0">
                <a:solidFill>
                  <a:schemeClr val="accent4">
                    <a:lumMod val="10000"/>
                  </a:schemeClr>
                </a:solidFill>
                <a:latin typeface="Kalinga" panose="020B0502040204020203" pitchFamily="34" charset="0"/>
                <a:cs typeface="Kalinga" panose="020B0502040204020203" pitchFamily="34" charset="0"/>
              </a:rPr>
              <a:t>+</a:t>
            </a:r>
          </a:p>
        </p:txBody>
      </p:sp>
      <p:sp>
        <p:nvSpPr>
          <p:cNvPr id="34" name="TextBox 33">
            <a:extLst>
              <a:ext uri="{FF2B5EF4-FFF2-40B4-BE49-F238E27FC236}">
                <a16:creationId xmlns:a16="http://schemas.microsoft.com/office/drawing/2014/main" id="{0DB5D926-5110-4460-AFD3-93DE3F1218D0}"/>
              </a:ext>
            </a:extLst>
          </p:cNvPr>
          <p:cNvSpPr txBox="1"/>
          <p:nvPr/>
        </p:nvSpPr>
        <p:spPr>
          <a:xfrm>
            <a:off x="914401" y="4724400"/>
            <a:ext cx="3581400" cy="1323439"/>
          </a:xfrm>
          <a:prstGeom prst="rect">
            <a:avLst/>
          </a:prstGeom>
          <a:solidFill>
            <a:schemeClr val="bg1">
              <a:lumMod val="50000"/>
            </a:schemeClr>
          </a:solidFill>
        </p:spPr>
        <p:txBody>
          <a:bodyPr wrap="square" rtlCol="0">
            <a:spAutoFit/>
          </a:bodyPr>
          <a:lstStyle/>
          <a:p>
            <a:r>
              <a:rPr lang="en-US" sz="2000" dirty="0">
                <a:latin typeface="Kalinga" panose="020B0502040204020203" pitchFamily="34" charset="0"/>
                <a:cs typeface="Kalinga" panose="020B0502040204020203" pitchFamily="34" charset="0"/>
              </a:rPr>
              <a:t>These “bonds” are weak but constantly form and reform, giving water unique qualities for a liquid</a:t>
            </a:r>
          </a:p>
        </p:txBody>
      </p:sp>
      <p:sp>
        <p:nvSpPr>
          <p:cNvPr id="35" name="TextBox 34">
            <a:extLst>
              <a:ext uri="{FF2B5EF4-FFF2-40B4-BE49-F238E27FC236}">
                <a16:creationId xmlns:a16="http://schemas.microsoft.com/office/drawing/2014/main" id="{AB10ECF8-BA67-4A5E-8A31-DF8ED5081697}"/>
              </a:ext>
            </a:extLst>
          </p:cNvPr>
          <p:cNvSpPr txBox="1"/>
          <p:nvPr/>
        </p:nvSpPr>
        <p:spPr>
          <a:xfrm>
            <a:off x="0" y="6477000"/>
            <a:ext cx="4251485" cy="369332"/>
          </a:xfrm>
          <a:prstGeom prst="rect">
            <a:avLst/>
          </a:prstGeom>
          <a:noFill/>
        </p:spPr>
        <p:txBody>
          <a:bodyPr wrap="none" rtlCol="0">
            <a:spAutoFit/>
          </a:bodyPr>
          <a:lstStyle/>
          <a:p>
            <a:r>
              <a:rPr lang="en-US" dirty="0">
                <a:latin typeface="Kalinga" panose="020B0502040204020203" pitchFamily="34" charset="0"/>
                <a:cs typeface="Kalinga" panose="020B0502040204020203" pitchFamily="34" charset="0"/>
              </a:rPr>
              <a:t>*technically not a true chemical bond</a:t>
            </a:r>
          </a:p>
        </p:txBody>
      </p:sp>
      <p:cxnSp>
        <p:nvCxnSpPr>
          <p:cNvPr id="27" name="Straight Connector 26">
            <a:extLst>
              <a:ext uri="{FF2B5EF4-FFF2-40B4-BE49-F238E27FC236}">
                <a16:creationId xmlns:a16="http://schemas.microsoft.com/office/drawing/2014/main" id="{8C3D0CF0-3780-4A29-A366-CB1A700DAE44}"/>
              </a:ext>
            </a:extLst>
          </p:cNvPr>
          <p:cNvCxnSpPr>
            <a:cxnSpLocks/>
            <a:endCxn id="23" idx="0"/>
          </p:cNvCxnSpPr>
          <p:nvPr/>
        </p:nvCxnSpPr>
        <p:spPr>
          <a:xfrm flipH="1">
            <a:off x="7063247" y="3962400"/>
            <a:ext cx="175754" cy="780298"/>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94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800" b="1" dirty="0">
                <a:solidFill>
                  <a:schemeClr val="tx2"/>
                </a:solidFill>
              </a:rPr>
              <a:t>Cohesion</a:t>
            </a:r>
            <a:r>
              <a:rPr lang="en-US" sz="2800" b="1" dirty="0"/>
              <a:t> is the tendency of water molecules to bond with each other (“stick together”)</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1828800"/>
            <a:ext cx="5544077" cy="404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019800" y="6477000"/>
            <a:ext cx="2900153" cy="307777"/>
          </a:xfrm>
          <a:prstGeom prst="rect">
            <a:avLst/>
          </a:prstGeom>
          <a:noFill/>
        </p:spPr>
        <p:txBody>
          <a:bodyPr wrap="none" rtlCol="0">
            <a:spAutoFit/>
          </a:bodyPr>
          <a:lstStyle/>
          <a:p>
            <a:r>
              <a:rPr lang="en-US" sz="1400" i="1" dirty="0">
                <a:latin typeface="Kalinga" pitchFamily="34" charset="0"/>
                <a:cs typeface="Kalinga" pitchFamily="34" charset="0"/>
              </a:rPr>
              <a:t>USDA Natural Resources image</a:t>
            </a:r>
          </a:p>
        </p:txBody>
      </p:sp>
      <p:sp>
        <p:nvSpPr>
          <p:cNvPr id="4" name="TextBox 3"/>
          <p:cNvSpPr txBox="1"/>
          <p:nvPr/>
        </p:nvSpPr>
        <p:spPr>
          <a:xfrm>
            <a:off x="304800" y="4800600"/>
            <a:ext cx="3429000" cy="1631216"/>
          </a:xfrm>
          <a:prstGeom prst="rect">
            <a:avLst/>
          </a:prstGeom>
          <a:solidFill>
            <a:schemeClr val="bg1">
              <a:lumMod val="50000"/>
            </a:schemeClr>
          </a:solidFill>
        </p:spPr>
        <p:txBody>
          <a:bodyPr wrap="square" rtlCol="0">
            <a:spAutoFit/>
          </a:bodyPr>
          <a:lstStyle/>
          <a:p>
            <a:r>
              <a:rPr lang="en-US" sz="2000" dirty="0">
                <a:latin typeface="Kalinga" panose="020B0502040204020203" pitchFamily="34" charset="0"/>
                <a:cs typeface="Kalinga" panose="020B0502040204020203" pitchFamily="34" charset="0"/>
              </a:rPr>
              <a:t>At any given time, a certain % of molecules are bonded, giving water more structure than most other liquids</a:t>
            </a:r>
          </a:p>
        </p:txBody>
      </p:sp>
    </p:spTree>
    <p:extLst>
      <p:ext uri="{BB962C8B-B14F-4D97-AF65-F5344CB8AC3E}">
        <p14:creationId xmlns:p14="http://schemas.microsoft.com/office/powerpoint/2010/main" val="3015489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800" b="1" dirty="0">
                <a:solidFill>
                  <a:schemeClr val="tx2"/>
                </a:solidFill>
              </a:rPr>
              <a:t>Surface tension </a:t>
            </a:r>
            <a:r>
              <a:rPr lang="en-US" sz="2800" b="1" dirty="0"/>
              <a:t>is related to cohesion and is a measure of how easy it is to stretch/penetrate the surface of a liquid</a:t>
            </a:r>
          </a:p>
        </p:txBody>
      </p:sp>
      <p:sp>
        <p:nvSpPr>
          <p:cNvPr id="5" name="TextBox 4"/>
          <p:cNvSpPr txBox="1"/>
          <p:nvPr/>
        </p:nvSpPr>
        <p:spPr>
          <a:xfrm>
            <a:off x="228600" y="5715000"/>
            <a:ext cx="4038600" cy="1015663"/>
          </a:xfrm>
          <a:prstGeom prst="rect">
            <a:avLst/>
          </a:prstGeom>
          <a:noFill/>
        </p:spPr>
        <p:txBody>
          <a:bodyPr wrap="square" rtlCol="0">
            <a:spAutoFit/>
          </a:bodyPr>
          <a:lstStyle/>
          <a:p>
            <a:r>
              <a:rPr lang="en-US" sz="2000" dirty="0">
                <a:latin typeface="Kalinga" pitchFamily="34" charset="0"/>
                <a:cs typeface="Kalinga" pitchFamily="34" charset="0"/>
              </a:rPr>
              <a:t>Good explanation of cohesion and surface tension: </a:t>
            </a:r>
            <a:r>
              <a:rPr lang="en-US" sz="2000" dirty="0">
                <a:latin typeface="Kalinga" pitchFamily="34" charset="0"/>
                <a:cs typeface="Kalinga" pitchFamily="34" charset="0"/>
                <a:hlinkClick r:id="rId3"/>
              </a:rPr>
              <a:t>click here</a:t>
            </a:r>
            <a:r>
              <a:rPr lang="en-US" sz="2000" dirty="0">
                <a:latin typeface="Kalinga" pitchFamily="34" charset="0"/>
                <a:cs typeface="Kalinga" pitchFamily="34" charset="0"/>
              </a:rPr>
              <a:t> or </a:t>
            </a:r>
            <a:r>
              <a:rPr lang="en-US" sz="2000" dirty="0">
                <a:latin typeface="Kalinga" pitchFamily="34" charset="0"/>
                <a:cs typeface="Kalinga" pitchFamily="34" charset="0"/>
                <a:hlinkClick r:id="rId4"/>
              </a:rPr>
              <a:t>here</a:t>
            </a:r>
            <a:endParaRPr lang="en-US" sz="2000" dirty="0">
              <a:latin typeface="Kalinga" pitchFamily="34" charset="0"/>
              <a:cs typeface="Kalinga" pitchFamily="34" charset="0"/>
            </a:endParaRP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9200" y="1629488"/>
            <a:ext cx="3879723" cy="4674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43000" y="2362200"/>
            <a:ext cx="4038600" cy="707886"/>
          </a:xfrm>
          <a:prstGeom prst="rect">
            <a:avLst/>
          </a:prstGeom>
          <a:solidFill>
            <a:schemeClr val="bg1">
              <a:lumMod val="50000"/>
            </a:schemeClr>
          </a:solidFill>
        </p:spPr>
        <p:txBody>
          <a:bodyPr wrap="square" rtlCol="0">
            <a:spAutoFit/>
          </a:bodyPr>
          <a:lstStyle/>
          <a:p>
            <a:r>
              <a:rPr lang="en-US" sz="2000" dirty="0">
                <a:latin typeface="Kalinga" panose="020B0502040204020203" pitchFamily="34" charset="0"/>
                <a:cs typeface="Kalinga" panose="020B0502040204020203" pitchFamily="34" charset="0"/>
              </a:rPr>
              <a:t>Water has the highest surface tension of common liquids!</a:t>
            </a:r>
          </a:p>
        </p:txBody>
      </p:sp>
      <p:sp>
        <p:nvSpPr>
          <p:cNvPr id="8" name="TextBox 7">
            <a:extLst>
              <a:ext uri="{FF2B5EF4-FFF2-40B4-BE49-F238E27FC236}">
                <a16:creationId xmlns:a16="http://schemas.microsoft.com/office/drawing/2014/main" id="{658809EF-4727-4BD7-8A5B-253D39075460}"/>
              </a:ext>
            </a:extLst>
          </p:cNvPr>
          <p:cNvSpPr txBox="1"/>
          <p:nvPr/>
        </p:nvSpPr>
        <p:spPr>
          <a:xfrm>
            <a:off x="3733800" y="6550223"/>
            <a:ext cx="5684520" cy="307777"/>
          </a:xfrm>
          <a:prstGeom prst="rect">
            <a:avLst/>
          </a:prstGeom>
          <a:noFill/>
        </p:spPr>
        <p:txBody>
          <a:bodyPr wrap="square" rtlCol="0">
            <a:spAutoFit/>
          </a:bodyPr>
          <a:lstStyle/>
          <a:p>
            <a:r>
              <a:rPr lang="en-US" sz="1400" i="1" dirty="0">
                <a:latin typeface="Kalinga" panose="020B0502040204020203" pitchFamily="34" charset="0"/>
                <a:cs typeface="Kalinga" panose="020B0502040204020203" pitchFamily="34" charset="0"/>
              </a:rPr>
              <a:t>This photo by Unknown Author are licensed under CC BY-NC</a:t>
            </a:r>
          </a:p>
        </p:txBody>
      </p:sp>
    </p:spTree>
    <p:extLst>
      <p:ext uri="{BB962C8B-B14F-4D97-AF65-F5344CB8AC3E}">
        <p14:creationId xmlns:p14="http://schemas.microsoft.com/office/powerpoint/2010/main" val="119029548"/>
      </p:ext>
    </p:extLst>
  </p:cSld>
  <p:clrMapOvr>
    <a:masterClrMapping/>
  </p:clrMapOvr>
</p:sld>
</file>

<file path=ppt/theme/theme1.xml><?xml version="1.0" encoding="utf-8"?>
<a:theme xmlns:a="http://schemas.openxmlformats.org/drawingml/2006/main" name="1_Theme1">
  <a:themeElements>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fontScheme name="1_Default Design">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1">
            <a:lumMod val="50000"/>
          </a:schemeClr>
        </a:solidFill>
      </a:spPr>
      <a:bodyPr wrap="square" rtlCol="0">
        <a:spAutoFit/>
      </a:bodyPr>
      <a:lstStyle>
        <a:defPPr>
          <a:defRPr sz="2000" dirty="0" smtClean="0">
            <a:latin typeface="Kalinga" panose="020B0502040204020203" pitchFamily="34" charset="0"/>
            <a:cs typeface="Kalinga" panose="020B0502040204020203" pitchFamily="34" charset="0"/>
          </a:defRPr>
        </a:defPPr>
      </a:lstStyle>
    </a:tx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1987</TotalTime>
  <Words>6418</Words>
  <Application>Microsoft Office PowerPoint</Application>
  <PresentationFormat>On-screen Show (4:3)</PresentationFormat>
  <Paragraphs>283</Paragraphs>
  <Slides>41</Slides>
  <Notes>41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Bradley Hand ITC</vt:lpstr>
      <vt:lpstr>Calibri</vt:lpstr>
      <vt:lpstr>Garamond</vt:lpstr>
      <vt:lpstr>Kalinga</vt:lpstr>
      <vt:lpstr>1_Theme1</vt:lpstr>
      <vt:lpstr>Introduction to Oceanography: All about water!</vt:lpstr>
      <vt:lpstr>After this lesson you should be able to:</vt:lpstr>
      <vt:lpstr>The water molecule</vt:lpstr>
      <vt:lpstr>Water is a molecule, H2O</vt:lpstr>
      <vt:lpstr>The bonds within H2O molecules are covalent, with shared electrons between the H and O</vt:lpstr>
      <vt:lpstr>Electrons spend more time around O than around H, so the O end of the molecule is slightly negative, the H end is slightly positive</vt:lpstr>
      <vt:lpstr>Because H2O molecules are polar, they are attracted to each other and form weak “hydrogen bonds*”</vt:lpstr>
      <vt:lpstr>Cohesion is the tendency of water molecules to bond with each other (“stick together”)</vt:lpstr>
      <vt:lpstr>Surface tension is related to cohesion and is a measure of how easy it is to stretch/penetrate the surface of a liquid</vt:lpstr>
      <vt:lpstr>At an air/water interface, water molecules bond to create a weak membrane</vt:lpstr>
      <vt:lpstr>Water molecules also exhibit adhesion. They like to stick to other substances.</vt:lpstr>
      <vt:lpstr>The ability of water to dissolve salt is related to the polarity of the water molecule</vt:lpstr>
      <vt:lpstr>Water is the universal solvent</vt:lpstr>
      <vt:lpstr>A salt is formed from a positive ion and a negative ion that neutralize each other</vt:lpstr>
      <vt:lpstr>Temperature, Heat and the States of Water </vt:lpstr>
      <vt:lpstr>Temperature is the average kinetic energy (movement energy) of atoms &amp; molecules in a substance </vt:lpstr>
      <vt:lpstr>Practice problem: In which of these substances are the molecules moving fastest?  </vt:lpstr>
      <vt:lpstr>Heat is the total amount of kinetic energy of atoms and molecules in a substance </vt:lpstr>
      <vt:lpstr>Practice Problem: Which has the higher temperature?</vt:lpstr>
      <vt:lpstr>Practice Problem: Which contains more heat?</vt:lpstr>
      <vt:lpstr>Water on Earth exists in all three physical states: solid, liquid, and gas</vt:lpstr>
      <vt:lpstr>Freezing, melting, and evaporating and condensing are ways to change the state of water </vt:lpstr>
      <vt:lpstr>Water has a high latent heat of vaporization</vt:lpstr>
      <vt:lpstr>Practice Problem: Assuming equal volumes of water involved, which involves subtracting the most heat?</vt:lpstr>
      <vt:lpstr>Specific heat is the amount of heat needed to be added or subtracted to change temperature</vt:lpstr>
      <vt:lpstr>Water has the highest specific heat of all common substances</vt:lpstr>
      <vt:lpstr>The specific heat of the ocean helps regulate our global climate!</vt:lpstr>
      <vt:lpstr>DENSITY &amp; Viscosity</vt:lpstr>
      <vt:lpstr>Density is mass per unit volume, for water measured in g/cm3</vt:lpstr>
      <vt:lpstr>Water is not easily compressed, so even at great depths (=high pressures), water is only slightly compressed</vt:lpstr>
      <vt:lpstr>Water density does change with temperature change</vt:lpstr>
      <vt:lpstr>Practice problem: Which is more dense, liquid water or solid water?</vt:lpstr>
      <vt:lpstr>Water density does change with temperature change</vt:lpstr>
      <vt:lpstr>Water density does change with temperature change</vt:lpstr>
      <vt:lpstr>When ice forms, the water molecules organize into a lattice, with more space between them</vt:lpstr>
      <vt:lpstr>Practice problem: You are drying the dishes after washing them one night. You wipe a cloth across a pan, but tiny beads of moisture remain on the side of the pan.  What property of water was demonstrated here?   1) Water has a high specific heat.   2) Water has a high heat of vaporization.   3) Water is the universal solvent.   4) Water molecules form hydrogen bonds with each other, demonstrating cohesion.</vt:lpstr>
      <vt:lpstr>Viscosity is resistance to motion or internal friction</vt:lpstr>
      <vt:lpstr>Water has a low viscosity, and warm water is less viscous than colder water</vt:lpstr>
      <vt:lpstr>Practice problem: Why is cold water more viscous that hot water?</vt:lpstr>
      <vt:lpstr>Practice problem: Why is cold water more viscous than hot water?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Planet: Introduction to Oceanography</dc:title>
  <dc:creator>Freeman, Rebecca L</dc:creator>
  <cp:lastModifiedBy>Rebecca Freeman</cp:lastModifiedBy>
  <cp:revision>200</cp:revision>
  <dcterms:created xsi:type="dcterms:W3CDTF">2011-12-09T19:03:00Z</dcterms:created>
  <dcterms:modified xsi:type="dcterms:W3CDTF">2018-06-11T11:37:48Z</dcterms:modified>
</cp:coreProperties>
</file>